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el Ghoshal" userId="5f5ed017862107a8" providerId="LiveId" clId="{19D1A59B-0B73-4C2A-8F13-8A36F395FC88}"/>
    <pc:docChg chg="custSel modSld">
      <pc:chgData name="Neel Ghoshal" userId="5f5ed017862107a8" providerId="LiveId" clId="{19D1A59B-0B73-4C2A-8F13-8A36F395FC88}" dt="2026-05-18T12:36:47.728" v="79" actId="478"/>
      <pc:docMkLst>
        <pc:docMk/>
      </pc:docMkLst>
      <pc:sldChg chg="modSp mod">
        <pc:chgData name="Neel Ghoshal" userId="5f5ed017862107a8" providerId="LiveId" clId="{19D1A59B-0B73-4C2A-8F13-8A36F395FC88}" dt="2026-05-18T12:16:52.280" v="3" actId="20577"/>
        <pc:sldMkLst>
          <pc:docMk/>
          <pc:sldMk cId="0" sldId="257"/>
        </pc:sldMkLst>
        <pc:spChg chg="mod">
          <ac:chgData name="Neel Ghoshal" userId="5f5ed017862107a8" providerId="LiveId" clId="{19D1A59B-0B73-4C2A-8F13-8A36F395FC88}" dt="2026-05-18T12:16:19.134" v="0" actId="20577"/>
          <ac:spMkLst>
            <pc:docMk/>
            <pc:sldMk cId="0" sldId="257"/>
            <ac:spMk id="3" creationId="{00000000-0000-0000-0000-000000000000}"/>
          </ac:spMkLst>
        </pc:spChg>
        <pc:spChg chg="mod">
          <ac:chgData name="Neel Ghoshal" userId="5f5ed017862107a8" providerId="LiveId" clId="{19D1A59B-0B73-4C2A-8F13-8A36F395FC88}" dt="2026-05-18T12:16:52.280" v="3" actId="20577"/>
          <ac:spMkLst>
            <pc:docMk/>
            <pc:sldMk cId="0" sldId="257"/>
            <ac:spMk id="15" creationId="{00000000-0000-0000-0000-000000000000}"/>
          </ac:spMkLst>
        </pc:spChg>
      </pc:sldChg>
      <pc:sldChg chg="modSp mod">
        <pc:chgData name="Neel Ghoshal" userId="5f5ed017862107a8" providerId="LiveId" clId="{19D1A59B-0B73-4C2A-8F13-8A36F395FC88}" dt="2026-05-18T12:23:30.958" v="4" actId="20577"/>
        <pc:sldMkLst>
          <pc:docMk/>
          <pc:sldMk cId="0" sldId="261"/>
        </pc:sldMkLst>
        <pc:spChg chg="mod">
          <ac:chgData name="Neel Ghoshal" userId="5f5ed017862107a8" providerId="LiveId" clId="{19D1A59B-0B73-4C2A-8F13-8A36F395FC88}" dt="2026-05-18T12:23:30.958" v="4" actId="20577"/>
          <ac:spMkLst>
            <pc:docMk/>
            <pc:sldMk cId="0" sldId="261"/>
            <ac:spMk id="17" creationId="{00000000-0000-0000-0000-000000000000}"/>
          </ac:spMkLst>
        </pc:spChg>
      </pc:sldChg>
      <pc:sldChg chg="modSp mod">
        <pc:chgData name="Neel Ghoshal" userId="5f5ed017862107a8" providerId="LiveId" clId="{19D1A59B-0B73-4C2A-8F13-8A36F395FC88}" dt="2026-05-18T12:25:25.560" v="8" actId="20577"/>
        <pc:sldMkLst>
          <pc:docMk/>
          <pc:sldMk cId="0" sldId="263"/>
        </pc:sldMkLst>
        <pc:spChg chg="mod">
          <ac:chgData name="Neel Ghoshal" userId="5f5ed017862107a8" providerId="LiveId" clId="{19D1A59B-0B73-4C2A-8F13-8A36F395FC88}" dt="2026-05-18T12:24:55.620" v="7" actId="20577"/>
          <ac:spMkLst>
            <pc:docMk/>
            <pc:sldMk cId="0" sldId="263"/>
            <ac:spMk id="11" creationId="{00000000-0000-0000-0000-000000000000}"/>
          </ac:spMkLst>
        </pc:spChg>
        <pc:spChg chg="mod">
          <ac:chgData name="Neel Ghoshal" userId="5f5ed017862107a8" providerId="LiveId" clId="{19D1A59B-0B73-4C2A-8F13-8A36F395FC88}" dt="2026-05-18T12:25:25.560" v="8" actId="20577"/>
          <ac:spMkLst>
            <pc:docMk/>
            <pc:sldMk cId="0" sldId="263"/>
            <ac:spMk id="20" creationId="{00000000-0000-0000-0000-000000000000}"/>
          </ac:spMkLst>
        </pc:spChg>
      </pc:sldChg>
      <pc:sldChg chg="modSp mod">
        <pc:chgData name="Neel Ghoshal" userId="5f5ed017862107a8" providerId="LiveId" clId="{19D1A59B-0B73-4C2A-8F13-8A36F395FC88}" dt="2026-05-18T12:28:34.607" v="54" actId="20577"/>
        <pc:sldMkLst>
          <pc:docMk/>
          <pc:sldMk cId="0" sldId="266"/>
        </pc:sldMkLst>
        <pc:spChg chg="mod">
          <ac:chgData name="Neel Ghoshal" userId="5f5ed017862107a8" providerId="LiveId" clId="{19D1A59B-0B73-4C2A-8F13-8A36F395FC88}" dt="2026-05-18T12:28:34.607" v="54" actId="20577"/>
          <ac:spMkLst>
            <pc:docMk/>
            <pc:sldMk cId="0" sldId="266"/>
            <ac:spMk id="16" creationId="{00000000-0000-0000-0000-000000000000}"/>
          </ac:spMkLst>
        </pc:spChg>
      </pc:sldChg>
      <pc:sldChg chg="addSp delSp modSp mod">
        <pc:chgData name="Neel Ghoshal" userId="5f5ed017862107a8" providerId="LiveId" clId="{19D1A59B-0B73-4C2A-8F13-8A36F395FC88}" dt="2026-05-18T12:31:45.218" v="61" actId="1076"/>
        <pc:sldMkLst>
          <pc:docMk/>
          <pc:sldMk cId="0" sldId="267"/>
        </pc:sldMkLst>
        <pc:picChg chg="del">
          <ac:chgData name="Neel Ghoshal" userId="5f5ed017862107a8" providerId="LiveId" clId="{19D1A59B-0B73-4C2A-8F13-8A36F395FC88}" dt="2026-05-18T12:31:26.191" v="55" actId="478"/>
          <ac:picMkLst>
            <pc:docMk/>
            <pc:sldMk cId="0" sldId="267"/>
            <ac:picMk id="4" creationId="{00000000-0000-0000-0000-000000000000}"/>
          </ac:picMkLst>
        </pc:picChg>
        <pc:picChg chg="add mod">
          <ac:chgData name="Neel Ghoshal" userId="5f5ed017862107a8" providerId="LiveId" clId="{19D1A59B-0B73-4C2A-8F13-8A36F395FC88}" dt="2026-05-18T12:31:45.218" v="61" actId="1076"/>
          <ac:picMkLst>
            <pc:docMk/>
            <pc:sldMk cId="0" sldId="267"/>
            <ac:picMk id="13" creationId="{C2C0B699-A636-6EF3-6BA0-075ECDAB1A37}"/>
          </ac:picMkLst>
        </pc:picChg>
      </pc:sldChg>
      <pc:sldChg chg="delSp modSp mod">
        <pc:chgData name="Neel Ghoshal" userId="5f5ed017862107a8" providerId="LiveId" clId="{19D1A59B-0B73-4C2A-8F13-8A36F395FC88}" dt="2026-05-18T12:36:47.728" v="79" actId="478"/>
        <pc:sldMkLst>
          <pc:docMk/>
          <pc:sldMk cId="0" sldId="270"/>
        </pc:sldMkLst>
        <pc:spChg chg="mod">
          <ac:chgData name="Neel Ghoshal" userId="5f5ed017862107a8" providerId="LiveId" clId="{19D1A59B-0B73-4C2A-8F13-8A36F395FC88}" dt="2026-05-18T12:36:16.390" v="68" actId="1076"/>
          <ac:spMkLst>
            <pc:docMk/>
            <pc:sldMk cId="0" sldId="270"/>
            <ac:spMk id="10" creationId="{00000000-0000-0000-0000-000000000000}"/>
          </ac:spMkLst>
        </pc:spChg>
        <pc:spChg chg="mod">
          <ac:chgData name="Neel Ghoshal" userId="5f5ed017862107a8" providerId="LiveId" clId="{19D1A59B-0B73-4C2A-8F13-8A36F395FC88}" dt="2026-05-18T12:36:08.138" v="67" actId="1076"/>
          <ac:spMkLst>
            <pc:docMk/>
            <pc:sldMk cId="0" sldId="270"/>
            <ac:spMk id="11" creationId="{00000000-0000-0000-0000-000000000000}"/>
          </ac:spMkLst>
        </pc:spChg>
        <pc:spChg chg="mod">
          <ac:chgData name="Neel Ghoshal" userId="5f5ed017862107a8" providerId="LiveId" clId="{19D1A59B-0B73-4C2A-8F13-8A36F395FC88}" dt="2026-05-18T12:36:24.963" v="69" actId="1076"/>
          <ac:spMkLst>
            <pc:docMk/>
            <pc:sldMk cId="0" sldId="270"/>
            <ac:spMk id="12" creationId="{00000000-0000-0000-0000-000000000000}"/>
          </ac:spMkLst>
        </pc:spChg>
        <pc:spChg chg="mod">
          <ac:chgData name="Neel Ghoshal" userId="5f5ed017862107a8" providerId="LiveId" clId="{19D1A59B-0B73-4C2A-8F13-8A36F395FC88}" dt="2026-05-18T12:36:32.907" v="70" actId="1076"/>
          <ac:spMkLst>
            <pc:docMk/>
            <pc:sldMk cId="0" sldId="270"/>
            <ac:spMk id="13" creationId="{00000000-0000-0000-0000-000000000000}"/>
          </ac:spMkLst>
        </pc:spChg>
        <pc:spChg chg="del">
          <ac:chgData name="Neel Ghoshal" userId="5f5ed017862107a8" providerId="LiveId" clId="{19D1A59B-0B73-4C2A-8F13-8A36F395FC88}" dt="2026-05-18T12:36:35.471" v="72" actId="478"/>
          <ac:spMkLst>
            <pc:docMk/>
            <pc:sldMk cId="0" sldId="270"/>
            <ac:spMk id="18" creationId="{00000000-0000-0000-0000-000000000000}"/>
          </ac:spMkLst>
        </pc:spChg>
        <pc:spChg chg="del">
          <ac:chgData name="Neel Ghoshal" userId="5f5ed017862107a8" providerId="LiveId" clId="{19D1A59B-0B73-4C2A-8F13-8A36F395FC88}" dt="2026-05-18T12:36:34.932" v="71" actId="478"/>
          <ac:spMkLst>
            <pc:docMk/>
            <pc:sldMk cId="0" sldId="270"/>
            <ac:spMk id="19" creationId="{00000000-0000-0000-0000-000000000000}"/>
          </ac:spMkLst>
        </pc:spChg>
        <pc:spChg chg="del">
          <ac:chgData name="Neel Ghoshal" userId="5f5ed017862107a8" providerId="LiveId" clId="{19D1A59B-0B73-4C2A-8F13-8A36F395FC88}" dt="2026-05-18T12:36:40.268" v="73" actId="478"/>
          <ac:spMkLst>
            <pc:docMk/>
            <pc:sldMk cId="0" sldId="270"/>
            <ac:spMk id="20" creationId="{00000000-0000-0000-0000-000000000000}"/>
          </ac:spMkLst>
        </pc:spChg>
        <pc:spChg chg="del">
          <ac:chgData name="Neel Ghoshal" userId="5f5ed017862107a8" providerId="LiveId" clId="{19D1A59B-0B73-4C2A-8F13-8A36F395FC88}" dt="2026-05-18T12:36:41.996" v="74" actId="478"/>
          <ac:spMkLst>
            <pc:docMk/>
            <pc:sldMk cId="0" sldId="270"/>
            <ac:spMk id="21" creationId="{00000000-0000-0000-0000-000000000000}"/>
          </ac:spMkLst>
        </pc:spChg>
        <pc:spChg chg="del">
          <ac:chgData name="Neel Ghoshal" userId="5f5ed017862107a8" providerId="LiveId" clId="{19D1A59B-0B73-4C2A-8F13-8A36F395FC88}" dt="2026-05-18T12:35:58.459" v="62" actId="478"/>
          <ac:spMkLst>
            <pc:docMk/>
            <pc:sldMk cId="0" sldId="270"/>
            <ac:spMk id="22" creationId="{00000000-0000-0000-0000-000000000000}"/>
          </ac:spMkLst>
        </pc:spChg>
        <pc:spChg chg="del">
          <ac:chgData name="Neel Ghoshal" userId="5f5ed017862107a8" providerId="LiveId" clId="{19D1A59B-0B73-4C2A-8F13-8A36F395FC88}" dt="2026-05-18T12:35:59.137" v="63" actId="478"/>
          <ac:spMkLst>
            <pc:docMk/>
            <pc:sldMk cId="0" sldId="270"/>
            <ac:spMk id="23" creationId="{00000000-0000-0000-0000-000000000000}"/>
          </ac:spMkLst>
        </pc:spChg>
        <pc:spChg chg="del mod">
          <ac:chgData name="Neel Ghoshal" userId="5f5ed017862107a8" providerId="LiveId" clId="{19D1A59B-0B73-4C2A-8F13-8A36F395FC88}" dt="2026-05-18T12:36:02.482" v="66" actId="478"/>
          <ac:spMkLst>
            <pc:docMk/>
            <pc:sldMk cId="0" sldId="270"/>
            <ac:spMk id="24" creationId="{00000000-0000-0000-0000-000000000000}"/>
          </ac:spMkLst>
        </pc:spChg>
        <pc:spChg chg="del">
          <ac:chgData name="Neel Ghoshal" userId="5f5ed017862107a8" providerId="LiveId" clId="{19D1A59B-0B73-4C2A-8F13-8A36F395FC88}" dt="2026-05-18T12:35:59.693" v="64" actId="478"/>
          <ac:spMkLst>
            <pc:docMk/>
            <pc:sldMk cId="0" sldId="270"/>
            <ac:spMk id="25" creationId="{00000000-0000-0000-0000-000000000000}"/>
          </ac:spMkLst>
        </pc:spChg>
        <pc:spChg chg="del mod">
          <ac:chgData name="Neel Ghoshal" userId="5f5ed017862107a8" providerId="LiveId" clId="{19D1A59B-0B73-4C2A-8F13-8A36F395FC88}" dt="2026-05-18T12:36:43.132" v="76" actId="478"/>
          <ac:spMkLst>
            <pc:docMk/>
            <pc:sldMk cId="0" sldId="270"/>
            <ac:spMk id="26" creationId="{00000000-0000-0000-0000-000000000000}"/>
          </ac:spMkLst>
        </pc:spChg>
        <pc:spChg chg="del">
          <ac:chgData name="Neel Ghoshal" userId="5f5ed017862107a8" providerId="LiveId" clId="{19D1A59B-0B73-4C2A-8F13-8A36F395FC88}" dt="2026-05-18T12:36:46.076" v="78" actId="478"/>
          <ac:spMkLst>
            <pc:docMk/>
            <pc:sldMk cId="0" sldId="270"/>
            <ac:spMk id="27" creationId="{00000000-0000-0000-0000-000000000000}"/>
          </ac:spMkLst>
        </pc:spChg>
        <pc:spChg chg="del">
          <ac:chgData name="Neel Ghoshal" userId="5f5ed017862107a8" providerId="LiveId" clId="{19D1A59B-0B73-4C2A-8F13-8A36F395FC88}" dt="2026-05-18T12:36:45.016" v="77" actId="478"/>
          <ac:spMkLst>
            <pc:docMk/>
            <pc:sldMk cId="0" sldId="270"/>
            <ac:spMk id="28" creationId="{00000000-0000-0000-0000-000000000000}"/>
          </ac:spMkLst>
        </pc:spChg>
        <pc:spChg chg="del">
          <ac:chgData name="Neel Ghoshal" userId="5f5ed017862107a8" providerId="LiveId" clId="{19D1A59B-0B73-4C2A-8F13-8A36F395FC88}" dt="2026-05-18T12:36:47.728" v="79" actId="478"/>
          <ac:spMkLst>
            <pc:docMk/>
            <pc:sldMk cId="0" sldId="270"/>
            <ac:spMk id="2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3898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238"/>
        </a:solidFill>
        <a:effectLst/>
      </p:bgPr>
    </p:bg>
    <p:spTree>
      <p:nvGrpSpPr>
        <p:cNvPr id="1" name=""/>
        <p:cNvGrpSpPr/>
        <p:nvPr/>
      </p:nvGrpSpPr>
      <p:grpSpPr>
        <a:xfrm>
          <a:off x="0" y="0"/>
          <a:ext cx="0" cy="0"/>
          <a:chOff x="0" y="0"/>
          <a:chExt cx="0" cy="0"/>
        </a:xfrm>
      </p:grpSpPr>
      <p:sp>
        <p:nvSpPr>
          <p:cNvPr id="2" name="Shape 0"/>
          <p:cNvSpPr/>
          <p:nvPr/>
        </p:nvSpPr>
        <p:spPr>
          <a:xfrm>
            <a:off x="0" y="0"/>
            <a:ext cx="320040" cy="6858000"/>
          </a:xfrm>
          <a:prstGeom prst="rect">
            <a:avLst/>
          </a:prstGeom>
          <a:solidFill>
            <a:srgbClr val="CC0000"/>
          </a:solidFill>
          <a:ln w="12700">
            <a:solidFill>
              <a:srgbClr val="333333"/>
            </a:solidFill>
            <a:prstDash val="solid"/>
          </a:ln>
        </p:spPr>
      </p:sp>
      <p:sp>
        <p:nvSpPr>
          <p:cNvPr id="3" name="Text 1"/>
          <p:cNvSpPr/>
          <p:nvPr/>
        </p:nvSpPr>
        <p:spPr>
          <a:xfrm>
            <a:off x="822960" y="640080"/>
            <a:ext cx="7315200" cy="274320"/>
          </a:xfrm>
          <a:prstGeom prst="rect">
            <a:avLst/>
          </a:prstGeom>
          <a:noFill/>
          <a:ln/>
        </p:spPr>
        <p:txBody>
          <a:bodyPr wrap="square" lIns="0" tIns="0" rIns="0" bIns="0" rtlCol="0" anchor="ctr"/>
          <a:lstStyle/>
          <a:p>
            <a:pPr marL="0" indent="0">
              <a:buNone/>
            </a:pPr>
            <a:r>
              <a:rPr lang="en-US" sz="1100" b="1" kern="0" spc="600" dirty="0">
                <a:solidFill>
                  <a:srgbClr val="CC0000"/>
                </a:solidFill>
                <a:latin typeface="Calibri" pitchFamily="34" charset="0"/>
                <a:ea typeface="Calibri" pitchFamily="34" charset="-122"/>
                <a:cs typeface="Calibri" pitchFamily="34" charset="-120"/>
              </a:rPr>
              <a:t>NC STATE UNIVERSITY</a:t>
            </a:r>
            <a:endParaRPr lang="en-US" sz="1100" dirty="0"/>
          </a:p>
        </p:txBody>
      </p:sp>
      <p:sp>
        <p:nvSpPr>
          <p:cNvPr id="4" name="Text 2"/>
          <p:cNvSpPr/>
          <p:nvPr/>
        </p:nvSpPr>
        <p:spPr>
          <a:xfrm>
            <a:off x="822960" y="914400"/>
            <a:ext cx="7315200" cy="274320"/>
          </a:xfrm>
          <a:prstGeom prst="rect">
            <a:avLst/>
          </a:prstGeom>
          <a:noFill/>
          <a:ln/>
        </p:spPr>
        <p:txBody>
          <a:bodyPr wrap="square" lIns="0" tIns="0" rIns="0" bIns="0" rtlCol="0" anchor="ctr"/>
          <a:lstStyle/>
          <a:p>
            <a:pPr marL="0" indent="0">
              <a:buNone/>
            </a:pPr>
            <a:r>
              <a:rPr lang="en-US" sz="1200" i="1" dirty="0">
                <a:solidFill>
                  <a:srgbClr val="B8C2D9"/>
                </a:solidFill>
                <a:latin typeface="Calibri" pitchFamily="34" charset="0"/>
                <a:ea typeface="Calibri" pitchFamily="34" charset="-122"/>
                <a:cs typeface="Calibri" pitchFamily="34" charset="-120"/>
              </a:rPr>
              <a:t>Department of Computer Science</a:t>
            </a:r>
            <a:endParaRPr lang="en-US" sz="1200" dirty="0"/>
          </a:p>
        </p:txBody>
      </p:sp>
      <p:sp>
        <p:nvSpPr>
          <p:cNvPr id="5" name="Text 3"/>
          <p:cNvSpPr/>
          <p:nvPr/>
        </p:nvSpPr>
        <p:spPr>
          <a:xfrm>
            <a:off x="822960" y="1737360"/>
            <a:ext cx="10515600" cy="2377440"/>
          </a:xfrm>
          <a:prstGeom prst="rect">
            <a:avLst/>
          </a:prstGeom>
          <a:noFill/>
          <a:ln/>
        </p:spPr>
        <p:txBody>
          <a:bodyPr wrap="square" lIns="0" tIns="0" rIns="0" bIns="0" rtlCol="0" anchor="ctr"/>
          <a:lstStyle/>
          <a:p>
            <a:pPr marL="0" indent="0">
              <a:lnSpc>
                <a:spcPct val="105000"/>
              </a:lnSpc>
              <a:buNone/>
            </a:pPr>
            <a:r>
              <a:rPr lang="en-US" sz="4000" b="1" dirty="0">
                <a:solidFill>
                  <a:srgbClr val="FFFFFF"/>
                </a:solidFill>
                <a:latin typeface="Calibri" pitchFamily="34" charset="0"/>
                <a:ea typeface="Calibri" pitchFamily="34" charset="-122"/>
                <a:cs typeface="Calibri" pitchFamily="34" charset="-120"/>
              </a:rPr>
              <a:t>Investigating the Impact of</a:t>
            </a:r>
            <a:endParaRPr lang="en-US" sz="4000" dirty="0"/>
          </a:p>
          <a:p>
            <a:pPr marL="0" indent="0">
              <a:lnSpc>
                <a:spcPct val="105000"/>
              </a:lnSpc>
              <a:buNone/>
            </a:pPr>
            <a:r>
              <a:rPr lang="en-US" sz="4000" b="1" dirty="0">
                <a:solidFill>
                  <a:srgbClr val="FFFFFF"/>
                </a:solidFill>
                <a:latin typeface="Calibri" pitchFamily="34" charset="0"/>
                <a:ea typeface="Calibri" pitchFamily="34" charset="-122"/>
                <a:cs typeface="Calibri" pitchFamily="34" charset="-120"/>
              </a:rPr>
              <a:t>Technical Debt Remediation on</a:t>
            </a:r>
            <a:endParaRPr lang="en-US" sz="4000" dirty="0"/>
          </a:p>
          <a:p>
            <a:pPr marL="0" indent="0">
              <a:lnSpc>
                <a:spcPct val="105000"/>
              </a:lnSpc>
              <a:buNone/>
            </a:pPr>
            <a:r>
              <a:rPr lang="en-US" sz="4000" b="1" dirty="0">
                <a:solidFill>
                  <a:srgbClr val="FFFFFF"/>
                </a:solidFill>
                <a:latin typeface="Calibri" pitchFamily="34" charset="0"/>
                <a:ea typeface="Calibri" pitchFamily="34" charset="-122"/>
                <a:cs typeface="Calibri" pitchFamily="34" charset="-120"/>
              </a:rPr>
              <a:t>Code Translation Tasks</a:t>
            </a:r>
            <a:endParaRPr lang="en-US" sz="4000" dirty="0"/>
          </a:p>
        </p:txBody>
      </p:sp>
      <p:sp>
        <p:nvSpPr>
          <p:cNvPr id="6" name="Text 4"/>
          <p:cNvSpPr/>
          <p:nvPr/>
        </p:nvSpPr>
        <p:spPr>
          <a:xfrm>
            <a:off x="822960" y="4160520"/>
            <a:ext cx="10515600" cy="457200"/>
          </a:xfrm>
          <a:prstGeom prst="rect">
            <a:avLst/>
          </a:prstGeom>
          <a:noFill/>
          <a:ln/>
        </p:spPr>
        <p:txBody>
          <a:bodyPr wrap="square" lIns="0" tIns="0" rIns="0" bIns="0" rtlCol="0" anchor="ctr"/>
          <a:lstStyle/>
          <a:p>
            <a:pPr marL="0" indent="0">
              <a:buNone/>
            </a:pPr>
            <a:r>
              <a:rPr lang="en-US" sz="1700" i="1" dirty="0">
                <a:solidFill>
                  <a:srgbClr val="CADCFC"/>
                </a:solidFill>
                <a:latin typeface="Calibri" pitchFamily="34" charset="0"/>
                <a:ea typeface="Calibri" pitchFamily="34" charset="-122"/>
                <a:cs typeface="Calibri" pitchFamily="34" charset="-120"/>
              </a:rPr>
              <a:t>A case study on C-to-Rust translation across four LLM-based translators</a:t>
            </a:r>
            <a:endParaRPr lang="en-US" sz="1700" dirty="0"/>
          </a:p>
        </p:txBody>
      </p:sp>
      <p:sp>
        <p:nvSpPr>
          <p:cNvPr id="7" name="Shape 5"/>
          <p:cNvSpPr/>
          <p:nvPr/>
        </p:nvSpPr>
        <p:spPr>
          <a:xfrm>
            <a:off x="822960" y="4846320"/>
            <a:ext cx="2743200" cy="0"/>
          </a:xfrm>
          <a:prstGeom prst="line">
            <a:avLst/>
          </a:prstGeom>
          <a:noFill/>
          <a:ln w="25400">
            <a:solidFill>
              <a:srgbClr val="CC0000"/>
            </a:solidFill>
            <a:prstDash val="solid"/>
          </a:ln>
        </p:spPr>
      </p:sp>
      <p:sp>
        <p:nvSpPr>
          <p:cNvPr id="8" name="Text 6"/>
          <p:cNvSpPr/>
          <p:nvPr/>
        </p:nvSpPr>
        <p:spPr>
          <a:xfrm>
            <a:off x="822960" y="5029200"/>
            <a:ext cx="7315200" cy="36576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Neel Ghoshal</a:t>
            </a:r>
            <a:endParaRPr lang="en-US" sz="2000" dirty="0"/>
          </a:p>
        </p:txBody>
      </p:sp>
      <p:sp>
        <p:nvSpPr>
          <p:cNvPr id="9" name="Text 7"/>
          <p:cNvSpPr/>
          <p:nvPr/>
        </p:nvSpPr>
        <p:spPr>
          <a:xfrm>
            <a:off x="822960" y="5440680"/>
            <a:ext cx="9144000" cy="274320"/>
          </a:xfrm>
          <a:prstGeom prst="rect">
            <a:avLst/>
          </a:prstGeom>
          <a:noFill/>
          <a:ln/>
        </p:spPr>
        <p:txBody>
          <a:bodyPr wrap="square" lIns="0" tIns="0" rIns="0" bIns="0" rtlCol="0" anchor="ctr"/>
          <a:lstStyle/>
          <a:p>
            <a:pPr marL="0" indent="0">
              <a:buNone/>
            </a:pPr>
            <a:r>
              <a:rPr lang="en-US" sz="1200" dirty="0">
                <a:solidFill>
                  <a:srgbClr val="B8C2D9"/>
                </a:solidFill>
                <a:latin typeface="Calibri" pitchFamily="34" charset="0"/>
                <a:ea typeface="Calibri" pitchFamily="34" charset="-122"/>
                <a:cs typeface="Calibri" pitchFamily="34" charset="-120"/>
              </a:rPr>
              <a:t>M.S. Candidate, Computer Science  ·  nghosha@ncsu.edu</a:t>
            </a:r>
            <a:endParaRPr lang="en-US" sz="1200" dirty="0"/>
          </a:p>
        </p:txBody>
      </p:sp>
      <p:sp>
        <p:nvSpPr>
          <p:cNvPr id="11" name="Text 9"/>
          <p:cNvSpPr/>
          <p:nvPr/>
        </p:nvSpPr>
        <p:spPr>
          <a:xfrm>
            <a:off x="8686800" y="6309360"/>
            <a:ext cx="3017520" cy="274320"/>
          </a:xfrm>
          <a:prstGeom prst="rect">
            <a:avLst/>
          </a:prstGeom>
          <a:noFill/>
          <a:ln/>
        </p:spPr>
        <p:txBody>
          <a:bodyPr wrap="square" lIns="0" tIns="0" rIns="0" bIns="0" rtlCol="0" anchor="ctr"/>
          <a:lstStyle/>
          <a:p>
            <a:pPr marL="0" indent="0" algn="r">
              <a:buNone/>
            </a:pPr>
            <a:r>
              <a:rPr lang="en-US" sz="1000" b="1" kern="0" spc="300" dirty="0">
                <a:solidFill>
                  <a:srgbClr val="CC0000"/>
                </a:solidFill>
                <a:latin typeface="Calibri" pitchFamily="34" charset="0"/>
                <a:ea typeface="Calibri" pitchFamily="34" charset="-122"/>
                <a:cs typeface="Calibri" pitchFamily="34" charset="-120"/>
              </a:rPr>
              <a:t>M.S. Thesis Defense  ·  2026</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AGENDA</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Roadmap</a:t>
            </a:r>
            <a:endParaRPr lang="en-US" sz="2800" dirty="0"/>
          </a:p>
        </p:txBody>
      </p:sp>
      <p:sp>
        <p:nvSpPr>
          <p:cNvPr id="4" name="Shape 2"/>
          <p:cNvSpPr/>
          <p:nvPr/>
        </p:nvSpPr>
        <p:spPr>
          <a:xfrm>
            <a:off x="640080" y="1627632"/>
            <a:ext cx="502920" cy="502920"/>
          </a:xfrm>
          <a:prstGeom prst="ellipse">
            <a:avLst/>
          </a:prstGeom>
          <a:solidFill>
            <a:srgbClr val="1A2238"/>
          </a:solidFill>
          <a:ln w="12700">
            <a:solidFill>
              <a:srgbClr val="333333"/>
            </a:solidFill>
            <a:prstDash val="solid"/>
          </a:ln>
        </p:spPr>
      </p:sp>
      <p:sp>
        <p:nvSpPr>
          <p:cNvPr id="5" name="Text 3"/>
          <p:cNvSpPr/>
          <p:nvPr/>
        </p:nvSpPr>
        <p:spPr>
          <a:xfrm>
            <a:off x="640080" y="1627632"/>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1</a:t>
            </a:r>
            <a:endParaRPr lang="en-US" sz="2200" dirty="0"/>
          </a:p>
        </p:txBody>
      </p:sp>
      <p:sp>
        <p:nvSpPr>
          <p:cNvPr id="6" name="Text 4"/>
          <p:cNvSpPr/>
          <p:nvPr/>
        </p:nvSpPr>
        <p:spPr>
          <a:xfrm>
            <a:off x="1371600" y="1600200"/>
            <a:ext cx="10058400" cy="320040"/>
          </a:xfrm>
          <a:prstGeom prst="rect">
            <a:avLst/>
          </a:prstGeom>
          <a:noFill/>
          <a:ln/>
        </p:spPr>
        <p:txBody>
          <a:bodyPr wrap="square" lIns="0" tIns="0" rIns="0" bIns="0" rtlCol="0" anchor="ctr"/>
          <a:lstStyle/>
          <a:p>
            <a:pPr marL="0" indent="0">
              <a:buNone/>
            </a:pPr>
            <a:r>
              <a:rPr lang="en-US" sz="1700" b="1" dirty="0">
                <a:solidFill>
                  <a:srgbClr val="1A2238"/>
                </a:solidFill>
                <a:latin typeface="Calibri" pitchFamily="34" charset="0"/>
                <a:ea typeface="Calibri" pitchFamily="34" charset="-122"/>
                <a:cs typeface="Calibri" pitchFamily="34" charset="-120"/>
              </a:rPr>
              <a:t>Motivation &amp; Research Question</a:t>
            </a:r>
            <a:endParaRPr lang="en-US" sz="1700" dirty="0"/>
          </a:p>
        </p:txBody>
      </p:sp>
      <p:sp>
        <p:nvSpPr>
          <p:cNvPr id="7" name="Text 5"/>
          <p:cNvSpPr/>
          <p:nvPr/>
        </p:nvSpPr>
        <p:spPr>
          <a:xfrm>
            <a:off x="1371600" y="1947672"/>
            <a:ext cx="10058400" cy="320040"/>
          </a:xfrm>
          <a:prstGeom prst="rect">
            <a:avLst/>
          </a:prstGeom>
          <a:noFill/>
          <a:ln/>
        </p:spPr>
        <p:txBody>
          <a:bodyPr wrap="square" lIns="0" tIns="0" rIns="0" bIns="0" rtlCol="0" anchor="ctr"/>
          <a:lstStyle/>
          <a:p>
            <a:pPr marL="0" indent="0">
              <a:buNone/>
            </a:pPr>
            <a:r>
              <a:rPr lang="en-US" sz="1200" i="1" dirty="0">
                <a:solidFill>
                  <a:srgbClr val="64748B"/>
                </a:solidFill>
                <a:latin typeface="Calibri" pitchFamily="34" charset="0"/>
                <a:ea typeface="Calibri" pitchFamily="34" charset="-122"/>
                <a:cs typeface="Calibri" pitchFamily="34" charset="-120"/>
              </a:rPr>
              <a:t>Why bridge technical debt and code translation</a:t>
            </a:r>
            <a:endParaRPr lang="en-US" sz="1200" dirty="0"/>
          </a:p>
        </p:txBody>
      </p:sp>
      <p:sp>
        <p:nvSpPr>
          <p:cNvPr id="8" name="Shape 6"/>
          <p:cNvSpPr/>
          <p:nvPr/>
        </p:nvSpPr>
        <p:spPr>
          <a:xfrm>
            <a:off x="640080" y="2404872"/>
            <a:ext cx="502920" cy="502920"/>
          </a:xfrm>
          <a:prstGeom prst="ellipse">
            <a:avLst/>
          </a:prstGeom>
          <a:solidFill>
            <a:srgbClr val="1A2238"/>
          </a:solidFill>
          <a:ln w="12700">
            <a:solidFill>
              <a:srgbClr val="333333"/>
            </a:solidFill>
            <a:prstDash val="solid"/>
          </a:ln>
        </p:spPr>
      </p:sp>
      <p:sp>
        <p:nvSpPr>
          <p:cNvPr id="9" name="Text 7"/>
          <p:cNvSpPr/>
          <p:nvPr/>
        </p:nvSpPr>
        <p:spPr>
          <a:xfrm>
            <a:off x="640080" y="2404872"/>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2</a:t>
            </a:r>
            <a:endParaRPr lang="en-US" sz="2200" dirty="0"/>
          </a:p>
        </p:txBody>
      </p:sp>
      <p:sp>
        <p:nvSpPr>
          <p:cNvPr id="10" name="Text 8"/>
          <p:cNvSpPr/>
          <p:nvPr/>
        </p:nvSpPr>
        <p:spPr>
          <a:xfrm>
            <a:off x="1371600" y="2377440"/>
            <a:ext cx="10058400" cy="320040"/>
          </a:xfrm>
          <a:prstGeom prst="rect">
            <a:avLst/>
          </a:prstGeom>
          <a:noFill/>
          <a:ln/>
        </p:spPr>
        <p:txBody>
          <a:bodyPr wrap="square" lIns="0" tIns="0" rIns="0" bIns="0" rtlCol="0" anchor="ctr"/>
          <a:lstStyle/>
          <a:p>
            <a:pPr marL="0" indent="0">
              <a:buNone/>
            </a:pPr>
            <a:r>
              <a:rPr lang="en-US" sz="1700" b="1" dirty="0">
                <a:solidFill>
                  <a:srgbClr val="1A2238"/>
                </a:solidFill>
                <a:latin typeface="Calibri" pitchFamily="34" charset="0"/>
                <a:ea typeface="Calibri" pitchFamily="34" charset="-122"/>
                <a:cs typeface="Calibri" pitchFamily="34" charset="-120"/>
              </a:rPr>
              <a:t>Background &amp; Related Work</a:t>
            </a:r>
            <a:endParaRPr lang="en-US" sz="1700" dirty="0"/>
          </a:p>
        </p:txBody>
      </p:sp>
      <p:sp>
        <p:nvSpPr>
          <p:cNvPr id="11" name="Text 9"/>
          <p:cNvSpPr/>
          <p:nvPr/>
        </p:nvSpPr>
        <p:spPr>
          <a:xfrm>
            <a:off x="1371600" y="2724912"/>
            <a:ext cx="10058400" cy="320040"/>
          </a:xfrm>
          <a:prstGeom prst="rect">
            <a:avLst/>
          </a:prstGeom>
          <a:noFill/>
          <a:ln/>
        </p:spPr>
        <p:txBody>
          <a:bodyPr wrap="square" lIns="0" tIns="0" rIns="0" bIns="0" rtlCol="0" anchor="ctr"/>
          <a:lstStyle/>
          <a:p>
            <a:pPr marL="0" indent="0">
              <a:buNone/>
            </a:pPr>
            <a:r>
              <a:rPr lang="en-US" sz="1200" i="1" dirty="0">
                <a:solidFill>
                  <a:srgbClr val="64748B"/>
                </a:solidFill>
                <a:latin typeface="Calibri" pitchFamily="34" charset="0"/>
                <a:ea typeface="Calibri" pitchFamily="34" charset="-122"/>
                <a:cs typeface="Calibri" pitchFamily="34" charset="-120"/>
              </a:rPr>
              <a:t>Existing translation tools and the debt literature</a:t>
            </a:r>
            <a:endParaRPr lang="en-US" sz="1200" dirty="0"/>
          </a:p>
        </p:txBody>
      </p:sp>
      <p:sp>
        <p:nvSpPr>
          <p:cNvPr id="12" name="Shape 10"/>
          <p:cNvSpPr/>
          <p:nvPr/>
        </p:nvSpPr>
        <p:spPr>
          <a:xfrm>
            <a:off x="640080" y="3182112"/>
            <a:ext cx="502920" cy="502920"/>
          </a:xfrm>
          <a:prstGeom prst="ellipse">
            <a:avLst/>
          </a:prstGeom>
          <a:solidFill>
            <a:srgbClr val="1A2238"/>
          </a:solidFill>
          <a:ln w="12700">
            <a:solidFill>
              <a:srgbClr val="333333"/>
            </a:solidFill>
            <a:prstDash val="solid"/>
          </a:ln>
        </p:spPr>
      </p:sp>
      <p:sp>
        <p:nvSpPr>
          <p:cNvPr id="13" name="Text 11"/>
          <p:cNvSpPr/>
          <p:nvPr/>
        </p:nvSpPr>
        <p:spPr>
          <a:xfrm>
            <a:off x="640080" y="3182112"/>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3</a:t>
            </a:r>
            <a:endParaRPr lang="en-US" sz="2200" dirty="0"/>
          </a:p>
        </p:txBody>
      </p:sp>
      <p:sp>
        <p:nvSpPr>
          <p:cNvPr id="14" name="Text 12"/>
          <p:cNvSpPr/>
          <p:nvPr/>
        </p:nvSpPr>
        <p:spPr>
          <a:xfrm>
            <a:off x="1371600" y="3154680"/>
            <a:ext cx="10058400" cy="320040"/>
          </a:xfrm>
          <a:prstGeom prst="rect">
            <a:avLst/>
          </a:prstGeom>
          <a:noFill/>
          <a:ln/>
        </p:spPr>
        <p:txBody>
          <a:bodyPr wrap="square" lIns="0" tIns="0" rIns="0" bIns="0" rtlCol="0" anchor="ctr"/>
          <a:lstStyle/>
          <a:p>
            <a:pPr marL="0" indent="0">
              <a:buNone/>
            </a:pPr>
            <a:r>
              <a:rPr lang="en-US" sz="1700" b="1" dirty="0">
                <a:solidFill>
                  <a:srgbClr val="1A2238"/>
                </a:solidFill>
                <a:latin typeface="Calibri" pitchFamily="34" charset="0"/>
                <a:ea typeface="Calibri" pitchFamily="34" charset="-122"/>
                <a:cs typeface="Calibri" pitchFamily="34" charset="-120"/>
              </a:rPr>
              <a:t>Methodology</a:t>
            </a:r>
            <a:endParaRPr lang="en-US" sz="1700" dirty="0"/>
          </a:p>
        </p:txBody>
      </p:sp>
      <p:sp>
        <p:nvSpPr>
          <p:cNvPr id="15" name="Text 13"/>
          <p:cNvSpPr/>
          <p:nvPr/>
        </p:nvSpPr>
        <p:spPr>
          <a:xfrm>
            <a:off x="1371600" y="3502152"/>
            <a:ext cx="10058400" cy="320040"/>
          </a:xfrm>
          <a:prstGeom prst="rect">
            <a:avLst/>
          </a:prstGeom>
          <a:noFill/>
          <a:ln/>
        </p:spPr>
        <p:txBody>
          <a:bodyPr wrap="square" lIns="0" tIns="0" rIns="0" bIns="0" rtlCol="0" anchor="ctr"/>
          <a:lstStyle/>
          <a:p>
            <a:pPr marL="0" indent="0">
              <a:buNone/>
            </a:pPr>
            <a:r>
              <a:rPr lang="en-US" sz="1200" i="1" dirty="0">
                <a:solidFill>
                  <a:srgbClr val="64748B"/>
                </a:solidFill>
                <a:latin typeface="Calibri" pitchFamily="34" charset="0"/>
                <a:ea typeface="Calibri" pitchFamily="34" charset="-122"/>
                <a:cs typeface="Calibri" pitchFamily="34" charset="-120"/>
              </a:rPr>
              <a:t>Pipeline, translators, protocols , comparison procedure</a:t>
            </a:r>
            <a:endParaRPr lang="en-US" sz="1200" dirty="0"/>
          </a:p>
        </p:txBody>
      </p:sp>
      <p:sp>
        <p:nvSpPr>
          <p:cNvPr id="16" name="Shape 14"/>
          <p:cNvSpPr/>
          <p:nvPr/>
        </p:nvSpPr>
        <p:spPr>
          <a:xfrm>
            <a:off x="640080" y="3959352"/>
            <a:ext cx="502920" cy="502920"/>
          </a:xfrm>
          <a:prstGeom prst="ellipse">
            <a:avLst/>
          </a:prstGeom>
          <a:solidFill>
            <a:srgbClr val="1A2238"/>
          </a:solidFill>
          <a:ln w="12700">
            <a:solidFill>
              <a:srgbClr val="333333"/>
            </a:solidFill>
            <a:prstDash val="solid"/>
          </a:ln>
        </p:spPr>
      </p:sp>
      <p:sp>
        <p:nvSpPr>
          <p:cNvPr id="17" name="Text 15"/>
          <p:cNvSpPr/>
          <p:nvPr/>
        </p:nvSpPr>
        <p:spPr>
          <a:xfrm>
            <a:off x="640080" y="3959352"/>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4</a:t>
            </a:r>
            <a:endParaRPr lang="en-US" sz="2200" dirty="0"/>
          </a:p>
        </p:txBody>
      </p:sp>
      <p:sp>
        <p:nvSpPr>
          <p:cNvPr id="18" name="Text 16"/>
          <p:cNvSpPr/>
          <p:nvPr/>
        </p:nvSpPr>
        <p:spPr>
          <a:xfrm>
            <a:off x="1371600" y="3931920"/>
            <a:ext cx="10058400" cy="320040"/>
          </a:xfrm>
          <a:prstGeom prst="rect">
            <a:avLst/>
          </a:prstGeom>
          <a:noFill/>
          <a:ln/>
        </p:spPr>
        <p:txBody>
          <a:bodyPr wrap="square" lIns="0" tIns="0" rIns="0" bIns="0" rtlCol="0" anchor="ctr"/>
          <a:lstStyle/>
          <a:p>
            <a:pPr marL="0" indent="0">
              <a:buNone/>
            </a:pPr>
            <a:r>
              <a:rPr lang="en-US" sz="1700" b="1" dirty="0">
                <a:solidFill>
                  <a:srgbClr val="1A2238"/>
                </a:solidFill>
                <a:latin typeface="Calibri" pitchFamily="34" charset="0"/>
                <a:ea typeface="Calibri" pitchFamily="34" charset="-122"/>
                <a:cs typeface="Calibri" pitchFamily="34" charset="-120"/>
              </a:rPr>
              <a:t>Quantitative Results</a:t>
            </a:r>
            <a:endParaRPr lang="en-US" sz="1700" dirty="0"/>
          </a:p>
        </p:txBody>
      </p:sp>
      <p:sp>
        <p:nvSpPr>
          <p:cNvPr id="19" name="Text 17"/>
          <p:cNvSpPr/>
          <p:nvPr/>
        </p:nvSpPr>
        <p:spPr>
          <a:xfrm>
            <a:off x="1371600" y="4279392"/>
            <a:ext cx="10058400" cy="320040"/>
          </a:xfrm>
          <a:prstGeom prst="rect">
            <a:avLst/>
          </a:prstGeom>
          <a:noFill/>
          <a:ln/>
        </p:spPr>
        <p:txBody>
          <a:bodyPr wrap="square" lIns="0" tIns="0" rIns="0" bIns="0" rtlCol="0" anchor="ctr"/>
          <a:lstStyle/>
          <a:p>
            <a:pPr marL="0" indent="0">
              <a:buNone/>
            </a:pPr>
            <a:r>
              <a:rPr lang="en-US" sz="1200" i="1" dirty="0">
                <a:solidFill>
                  <a:srgbClr val="64748B"/>
                </a:solidFill>
                <a:latin typeface="Calibri" pitchFamily="34" charset="0"/>
                <a:ea typeface="Calibri" pitchFamily="34" charset="-122"/>
                <a:cs typeface="Calibri" pitchFamily="34" charset="-120"/>
              </a:rPr>
              <a:t>Aggregate trends, outcome distributions, pairwise comparisons</a:t>
            </a:r>
            <a:endParaRPr lang="en-US" sz="1200" dirty="0"/>
          </a:p>
        </p:txBody>
      </p:sp>
      <p:sp>
        <p:nvSpPr>
          <p:cNvPr id="20" name="Shape 18"/>
          <p:cNvSpPr/>
          <p:nvPr/>
        </p:nvSpPr>
        <p:spPr>
          <a:xfrm>
            <a:off x="640080" y="4736592"/>
            <a:ext cx="502920" cy="502920"/>
          </a:xfrm>
          <a:prstGeom prst="ellipse">
            <a:avLst/>
          </a:prstGeom>
          <a:solidFill>
            <a:srgbClr val="1A2238"/>
          </a:solidFill>
          <a:ln w="12700">
            <a:solidFill>
              <a:srgbClr val="333333"/>
            </a:solidFill>
            <a:prstDash val="solid"/>
          </a:ln>
        </p:spPr>
      </p:sp>
      <p:sp>
        <p:nvSpPr>
          <p:cNvPr id="21" name="Text 19"/>
          <p:cNvSpPr/>
          <p:nvPr/>
        </p:nvSpPr>
        <p:spPr>
          <a:xfrm>
            <a:off x="640080" y="4736592"/>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5</a:t>
            </a:r>
            <a:endParaRPr lang="en-US" sz="2200" dirty="0"/>
          </a:p>
        </p:txBody>
      </p:sp>
      <p:sp>
        <p:nvSpPr>
          <p:cNvPr id="22" name="Text 20"/>
          <p:cNvSpPr/>
          <p:nvPr/>
        </p:nvSpPr>
        <p:spPr>
          <a:xfrm>
            <a:off x="1371600" y="4709160"/>
            <a:ext cx="10058400" cy="320040"/>
          </a:xfrm>
          <a:prstGeom prst="rect">
            <a:avLst/>
          </a:prstGeom>
          <a:noFill/>
          <a:ln/>
        </p:spPr>
        <p:txBody>
          <a:bodyPr wrap="square" lIns="0" tIns="0" rIns="0" bIns="0" rtlCol="0" anchor="ctr"/>
          <a:lstStyle/>
          <a:p>
            <a:pPr marL="0" indent="0">
              <a:buNone/>
            </a:pPr>
            <a:r>
              <a:rPr lang="en-US" sz="1700" b="1" dirty="0">
                <a:solidFill>
                  <a:srgbClr val="1A2238"/>
                </a:solidFill>
                <a:latin typeface="Calibri" pitchFamily="34" charset="0"/>
                <a:ea typeface="Calibri" pitchFamily="34" charset="-122"/>
                <a:cs typeface="Calibri" pitchFamily="34" charset="-120"/>
              </a:rPr>
              <a:t>Qualitative Analysis</a:t>
            </a:r>
            <a:endParaRPr lang="en-US" sz="1700" dirty="0"/>
          </a:p>
        </p:txBody>
      </p:sp>
      <p:sp>
        <p:nvSpPr>
          <p:cNvPr id="23" name="Text 21"/>
          <p:cNvSpPr/>
          <p:nvPr/>
        </p:nvSpPr>
        <p:spPr>
          <a:xfrm>
            <a:off x="1371600" y="5056632"/>
            <a:ext cx="10058400" cy="320040"/>
          </a:xfrm>
          <a:prstGeom prst="rect">
            <a:avLst/>
          </a:prstGeom>
          <a:noFill/>
          <a:ln/>
        </p:spPr>
        <p:txBody>
          <a:bodyPr wrap="square" lIns="0" tIns="0" rIns="0" bIns="0" rtlCol="0" anchor="ctr"/>
          <a:lstStyle/>
          <a:p>
            <a:pPr marL="0" indent="0">
              <a:buNone/>
            </a:pPr>
            <a:r>
              <a:rPr lang="en-US" sz="1200" i="1" dirty="0">
                <a:solidFill>
                  <a:srgbClr val="64748B"/>
                </a:solidFill>
                <a:latin typeface="Calibri" pitchFamily="34" charset="0"/>
                <a:ea typeface="Calibri" pitchFamily="34" charset="-122"/>
                <a:cs typeface="Calibri" pitchFamily="34" charset="-120"/>
              </a:rPr>
              <a:t>Case studies, recurring patterns, what the numbers hide</a:t>
            </a:r>
            <a:endParaRPr lang="en-US" sz="1200" dirty="0"/>
          </a:p>
        </p:txBody>
      </p:sp>
      <p:sp>
        <p:nvSpPr>
          <p:cNvPr id="24" name="Shape 22"/>
          <p:cNvSpPr/>
          <p:nvPr/>
        </p:nvSpPr>
        <p:spPr>
          <a:xfrm>
            <a:off x="640080" y="5513832"/>
            <a:ext cx="502920" cy="502920"/>
          </a:xfrm>
          <a:prstGeom prst="ellipse">
            <a:avLst/>
          </a:prstGeom>
          <a:solidFill>
            <a:srgbClr val="1A2238"/>
          </a:solidFill>
          <a:ln w="12700">
            <a:solidFill>
              <a:srgbClr val="333333"/>
            </a:solidFill>
            <a:prstDash val="solid"/>
          </a:ln>
        </p:spPr>
      </p:sp>
      <p:sp>
        <p:nvSpPr>
          <p:cNvPr id="25" name="Text 23"/>
          <p:cNvSpPr/>
          <p:nvPr/>
        </p:nvSpPr>
        <p:spPr>
          <a:xfrm>
            <a:off x="640080" y="5513832"/>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6</a:t>
            </a:r>
            <a:endParaRPr lang="en-US" sz="2200" dirty="0"/>
          </a:p>
        </p:txBody>
      </p:sp>
      <p:sp>
        <p:nvSpPr>
          <p:cNvPr id="26" name="Text 24"/>
          <p:cNvSpPr/>
          <p:nvPr/>
        </p:nvSpPr>
        <p:spPr>
          <a:xfrm>
            <a:off x="1371600" y="5486400"/>
            <a:ext cx="10058400" cy="320040"/>
          </a:xfrm>
          <a:prstGeom prst="rect">
            <a:avLst/>
          </a:prstGeom>
          <a:noFill/>
          <a:ln/>
        </p:spPr>
        <p:txBody>
          <a:bodyPr wrap="square" lIns="0" tIns="0" rIns="0" bIns="0" rtlCol="0" anchor="ctr"/>
          <a:lstStyle/>
          <a:p>
            <a:pPr marL="0" indent="0">
              <a:buNone/>
            </a:pPr>
            <a:r>
              <a:rPr lang="en-US" sz="1700" b="1" dirty="0">
                <a:solidFill>
                  <a:srgbClr val="1A2238"/>
                </a:solidFill>
                <a:latin typeface="Calibri" pitchFamily="34" charset="0"/>
                <a:ea typeface="Calibri" pitchFamily="34" charset="-122"/>
                <a:cs typeface="Calibri" pitchFamily="34" charset="-120"/>
              </a:rPr>
              <a:t>Discussion, Limitations &amp; Future Work</a:t>
            </a:r>
            <a:endParaRPr lang="en-US" sz="1700" dirty="0"/>
          </a:p>
        </p:txBody>
      </p:sp>
      <p:sp>
        <p:nvSpPr>
          <p:cNvPr id="27" name="Text 25"/>
          <p:cNvSpPr/>
          <p:nvPr/>
        </p:nvSpPr>
        <p:spPr>
          <a:xfrm>
            <a:off x="1371600" y="5833872"/>
            <a:ext cx="10058400" cy="320040"/>
          </a:xfrm>
          <a:prstGeom prst="rect">
            <a:avLst/>
          </a:prstGeom>
          <a:noFill/>
          <a:ln/>
        </p:spPr>
        <p:txBody>
          <a:bodyPr wrap="square" lIns="0" tIns="0" rIns="0" bIns="0" rtlCol="0" anchor="ctr"/>
          <a:lstStyle/>
          <a:p>
            <a:pPr marL="0" indent="0">
              <a:buNone/>
            </a:pPr>
            <a:r>
              <a:rPr lang="en-US" sz="1200" i="1" dirty="0">
                <a:solidFill>
                  <a:srgbClr val="64748B"/>
                </a:solidFill>
                <a:latin typeface="Calibri" pitchFamily="34" charset="0"/>
                <a:ea typeface="Calibri" pitchFamily="34" charset="-122"/>
                <a:cs typeface="Calibri" pitchFamily="34" charset="-120"/>
              </a:rPr>
              <a:t>Honest reflection on what worked and what did not</a:t>
            </a:r>
            <a:endParaRPr lang="en-US" sz="1200" dirty="0"/>
          </a:p>
        </p:txBody>
      </p:sp>
      <p:sp>
        <p:nvSpPr>
          <p:cNvPr id="28" name="Shape 26"/>
          <p:cNvSpPr/>
          <p:nvPr/>
        </p:nvSpPr>
        <p:spPr>
          <a:xfrm>
            <a:off x="548640" y="6446520"/>
            <a:ext cx="11064240" cy="0"/>
          </a:xfrm>
          <a:prstGeom prst="line">
            <a:avLst/>
          </a:prstGeom>
          <a:noFill/>
          <a:ln w="9525">
            <a:solidFill>
              <a:srgbClr val="E2E8F0"/>
            </a:solidFill>
            <a:prstDash val="solid"/>
          </a:ln>
        </p:spPr>
      </p:sp>
      <p:sp>
        <p:nvSpPr>
          <p:cNvPr id="29" name="Text 27"/>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30" name="Text 28"/>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2 / 30</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A2238"/>
        </a:solidFill>
        <a:effectLst/>
      </p:bgPr>
    </p:bg>
    <p:spTree>
      <p:nvGrpSpPr>
        <p:cNvPr id="1" name=""/>
        <p:cNvGrpSpPr/>
        <p:nvPr/>
      </p:nvGrpSpPr>
      <p:grpSpPr>
        <a:xfrm>
          <a:off x="0" y="0"/>
          <a:ext cx="0" cy="0"/>
          <a:chOff x="0" y="0"/>
          <a:chExt cx="0" cy="0"/>
        </a:xfrm>
      </p:grpSpPr>
      <p:sp>
        <p:nvSpPr>
          <p:cNvPr id="2" name="Shape 0"/>
          <p:cNvSpPr/>
          <p:nvPr/>
        </p:nvSpPr>
        <p:spPr>
          <a:xfrm>
            <a:off x="0" y="0"/>
            <a:ext cx="320040" cy="6858000"/>
          </a:xfrm>
          <a:prstGeom prst="rect">
            <a:avLst/>
          </a:prstGeom>
          <a:solidFill>
            <a:srgbClr val="CC0000"/>
          </a:solidFill>
          <a:ln w="12700">
            <a:solidFill>
              <a:srgbClr val="333333"/>
            </a:solidFill>
            <a:prstDash val="solid"/>
          </a:ln>
        </p:spPr>
      </p:sp>
      <p:sp>
        <p:nvSpPr>
          <p:cNvPr id="3" name="Text 1"/>
          <p:cNvSpPr/>
          <p:nvPr/>
        </p:nvSpPr>
        <p:spPr>
          <a:xfrm>
            <a:off x="822960" y="2286000"/>
            <a:ext cx="7315200" cy="365760"/>
          </a:xfrm>
          <a:prstGeom prst="rect">
            <a:avLst/>
          </a:prstGeom>
          <a:noFill/>
          <a:ln/>
        </p:spPr>
        <p:txBody>
          <a:bodyPr wrap="square" lIns="0" tIns="0" rIns="0" bIns="0" rtlCol="0" anchor="ctr"/>
          <a:lstStyle/>
          <a:p>
            <a:pPr marL="0" indent="0">
              <a:buNone/>
            </a:pPr>
            <a:r>
              <a:rPr lang="en-US" sz="1200" b="1" kern="0" spc="600" dirty="0">
                <a:solidFill>
                  <a:srgbClr val="CC0000"/>
                </a:solidFill>
                <a:latin typeface="Calibri" pitchFamily="34" charset="0"/>
                <a:ea typeface="Calibri" pitchFamily="34" charset="-122"/>
                <a:cs typeface="Calibri" pitchFamily="34" charset="-120"/>
              </a:rPr>
              <a:t>PART 1</a:t>
            </a:r>
            <a:endParaRPr lang="en-US" sz="1200" dirty="0"/>
          </a:p>
        </p:txBody>
      </p:sp>
      <p:sp>
        <p:nvSpPr>
          <p:cNvPr id="4" name="Text 2"/>
          <p:cNvSpPr/>
          <p:nvPr/>
        </p:nvSpPr>
        <p:spPr>
          <a:xfrm>
            <a:off x="822960" y="2697480"/>
            <a:ext cx="10972800" cy="365760"/>
          </a:xfrm>
          <a:prstGeom prst="rect">
            <a:avLst/>
          </a:prstGeom>
          <a:noFill/>
          <a:ln/>
        </p:spPr>
        <p:txBody>
          <a:bodyPr wrap="square" lIns="0" tIns="0" rIns="0" bIns="0" rtlCol="0" anchor="ctr"/>
          <a:lstStyle/>
          <a:p>
            <a:pPr marL="0" indent="0">
              <a:buNone/>
            </a:pPr>
            <a:r>
              <a:rPr lang="en-US" sz="1700" i="1" dirty="0">
                <a:solidFill>
                  <a:srgbClr val="B8C2D9"/>
                </a:solidFill>
                <a:latin typeface="Calibri" pitchFamily="34" charset="0"/>
                <a:ea typeface="Calibri" pitchFamily="34" charset="-122"/>
                <a:cs typeface="Calibri" pitchFamily="34" charset="-120"/>
              </a:rPr>
              <a:t>Motivation &amp; Research Question</a:t>
            </a:r>
            <a:endParaRPr lang="en-US" sz="1700" dirty="0"/>
          </a:p>
        </p:txBody>
      </p:sp>
      <p:sp>
        <p:nvSpPr>
          <p:cNvPr id="5" name="Text 3"/>
          <p:cNvSpPr/>
          <p:nvPr/>
        </p:nvSpPr>
        <p:spPr>
          <a:xfrm>
            <a:off x="822960" y="3154680"/>
            <a:ext cx="10972800" cy="1828800"/>
          </a:xfrm>
          <a:prstGeom prst="rect">
            <a:avLst/>
          </a:prstGeom>
          <a:noFill/>
          <a:ln/>
        </p:spPr>
        <p:txBody>
          <a:bodyPr wrap="square" lIns="0" tIns="0" rIns="0" bIns="0" rtlCol="0" anchor="ctr"/>
          <a:lstStyle/>
          <a:p>
            <a:pPr marL="0" indent="0">
              <a:lnSpc>
                <a:spcPct val="105000"/>
              </a:lnSpc>
              <a:buNone/>
            </a:pPr>
            <a:r>
              <a:rPr lang="en-US" sz="4200" b="1" dirty="0">
                <a:solidFill>
                  <a:srgbClr val="FFFFFF"/>
                </a:solidFill>
                <a:latin typeface="Calibri" pitchFamily="34" charset="0"/>
                <a:ea typeface="Calibri" pitchFamily="34" charset="-122"/>
                <a:cs typeface="Calibri" pitchFamily="34" charset="-120"/>
              </a:rPr>
              <a:t>Why bridge debt</a:t>
            </a:r>
            <a:endParaRPr lang="en-US" sz="4200" dirty="0"/>
          </a:p>
          <a:p>
            <a:pPr marL="0" indent="0">
              <a:lnSpc>
                <a:spcPct val="105000"/>
              </a:lnSpc>
              <a:buNone/>
            </a:pPr>
            <a:r>
              <a:rPr lang="en-US" sz="4200" b="1" dirty="0">
                <a:solidFill>
                  <a:srgbClr val="FFFFFF"/>
                </a:solidFill>
                <a:latin typeface="Calibri" pitchFamily="34" charset="0"/>
                <a:ea typeface="Calibri" pitchFamily="34" charset="-122"/>
                <a:cs typeface="Calibri" pitchFamily="34" charset="-120"/>
              </a:rPr>
              <a:t>and translation?</a:t>
            </a:r>
            <a:endParaRPr lang="en-US" sz="4200" dirty="0"/>
          </a:p>
        </p:txBody>
      </p:sp>
      <p:sp>
        <p:nvSpPr>
          <p:cNvPr id="6" name="Shape 4"/>
          <p:cNvSpPr/>
          <p:nvPr/>
        </p:nvSpPr>
        <p:spPr>
          <a:xfrm>
            <a:off x="822960" y="5120640"/>
            <a:ext cx="2743200" cy="0"/>
          </a:xfrm>
          <a:prstGeom prst="line">
            <a:avLst/>
          </a:prstGeom>
          <a:noFill/>
          <a:ln w="25400">
            <a:solidFill>
              <a:srgbClr val="CC0000"/>
            </a:solidFill>
            <a:prstDash val="solid"/>
          </a:ln>
        </p:spPr>
      </p:sp>
      <p:sp>
        <p:nvSpPr>
          <p:cNvPr id="7" name="Text 5"/>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8A95B0"/>
                </a:solidFill>
                <a:latin typeface="Calibri" pitchFamily="34" charset="0"/>
                <a:ea typeface="Calibri" pitchFamily="34" charset="-122"/>
                <a:cs typeface="Calibri" pitchFamily="34" charset="-120"/>
              </a:rPr>
              <a:t>3 / 30</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MOTIVATION</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Two well-studied fields that have not met</a:t>
            </a:r>
            <a:endParaRPr lang="en-US" sz="2800" dirty="0"/>
          </a:p>
        </p:txBody>
      </p:sp>
      <p:sp>
        <p:nvSpPr>
          <p:cNvPr id="4" name="Shape 2"/>
          <p:cNvSpPr/>
          <p:nvPr/>
        </p:nvSpPr>
        <p:spPr>
          <a:xfrm>
            <a:off x="548640" y="1554480"/>
            <a:ext cx="5394960" cy="2194560"/>
          </a:xfrm>
          <a:prstGeom prst="rect">
            <a:avLst/>
          </a:prstGeom>
          <a:solidFill>
            <a:srgbClr val="F8FAFC"/>
          </a:solidFill>
          <a:ln w="12700">
            <a:solidFill>
              <a:srgbClr val="E5E9F0"/>
            </a:solidFill>
            <a:prstDash val="solid"/>
          </a:ln>
        </p:spPr>
      </p:sp>
      <p:sp>
        <p:nvSpPr>
          <p:cNvPr id="5" name="Shape 3"/>
          <p:cNvSpPr/>
          <p:nvPr/>
        </p:nvSpPr>
        <p:spPr>
          <a:xfrm>
            <a:off x="548640" y="1554480"/>
            <a:ext cx="73152" cy="2194560"/>
          </a:xfrm>
          <a:prstGeom prst="rect">
            <a:avLst/>
          </a:prstGeom>
          <a:solidFill>
            <a:srgbClr val="CC0000"/>
          </a:solidFill>
          <a:ln w="12700">
            <a:solidFill>
              <a:srgbClr val="333333"/>
            </a:solidFill>
            <a:prstDash val="solid"/>
          </a:ln>
        </p:spPr>
      </p:sp>
      <p:sp>
        <p:nvSpPr>
          <p:cNvPr id="6" name="Text 4"/>
          <p:cNvSpPr/>
          <p:nvPr/>
        </p:nvSpPr>
        <p:spPr>
          <a:xfrm>
            <a:off x="777240" y="1719072"/>
            <a:ext cx="5029200" cy="347472"/>
          </a:xfrm>
          <a:prstGeom prst="rect">
            <a:avLst/>
          </a:prstGeom>
          <a:noFill/>
          <a:ln/>
        </p:spPr>
        <p:txBody>
          <a:bodyPr wrap="square" lIns="0" tIns="0" rIns="0" bIns="0" rtlCol="0" anchor="ctr"/>
          <a:lstStyle/>
          <a:p>
            <a:pPr marL="0" indent="0">
              <a:buNone/>
            </a:pPr>
            <a:r>
              <a:rPr lang="en-US" sz="1700" b="1" dirty="0">
                <a:solidFill>
                  <a:srgbClr val="1A2238"/>
                </a:solidFill>
                <a:latin typeface="Calibri" pitchFamily="34" charset="0"/>
                <a:ea typeface="Calibri" pitchFamily="34" charset="-122"/>
                <a:cs typeface="Calibri" pitchFamily="34" charset="-120"/>
              </a:rPr>
              <a:t>C to Rust Translation</a:t>
            </a:r>
            <a:endParaRPr lang="en-US" sz="1700" dirty="0"/>
          </a:p>
        </p:txBody>
      </p:sp>
      <p:sp>
        <p:nvSpPr>
          <p:cNvPr id="7" name="Text 5"/>
          <p:cNvSpPr/>
          <p:nvPr/>
        </p:nvSpPr>
        <p:spPr>
          <a:xfrm>
            <a:off x="777240" y="2148840"/>
            <a:ext cx="5029200" cy="1508760"/>
          </a:xfrm>
          <a:prstGeom prst="rect">
            <a:avLst/>
          </a:prstGeom>
          <a:noFill/>
          <a:ln/>
        </p:spPr>
        <p:txBody>
          <a:bodyPr wrap="square" lIns="0" tIns="0" rIns="0" bIns="0" rtlCol="0" anchor="ctr"/>
          <a:lstStyle/>
          <a:p>
            <a:pPr marL="0" indent="0">
              <a:lnSpc>
                <a:spcPct val="125000"/>
              </a:lnSpc>
              <a:buNone/>
            </a:pPr>
            <a:r>
              <a:rPr lang="en-US" sz="1300" dirty="0">
                <a:solidFill>
                  <a:srgbClr val="334155"/>
                </a:solidFill>
                <a:latin typeface="Calibri" pitchFamily="34" charset="0"/>
                <a:ea typeface="Calibri" pitchFamily="34" charset="-122"/>
                <a:cs typeface="Calibri" pitchFamily="34" charset="-120"/>
              </a:rPr>
              <a:t>Migrating legacy C reduces memory-safety vulnerabilities. Rule-based, LLM, and hybrid translators all struggle with non-idiomatic or structurally noisy source code.</a:t>
            </a:r>
            <a:endParaRPr lang="en-US" sz="1300" dirty="0"/>
          </a:p>
        </p:txBody>
      </p:sp>
      <p:sp>
        <p:nvSpPr>
          <p:cNvPr id="8" name="Shape 6"/>
          <p:cNvSpPr/>
          <p:nvPr/>
        </p:nvSpPr>
        <p:spPr>
          <a:xfrm>
            <a:off x="6217920" y="1554480"/>
            <a:ext cx="5394960" cy="2194560"/>
          </a:xfrm>
          <a:prstGeom prst="rect">
            <a:avLst/>
          </a:prstGeom>
          <a:solidFill>
            <a:srgbClr val="F8FAFC"/>
          </a:solidFill>
          <a:ln w="12700">
            <a:solidFill>
              <a:srgbClr val="E5E9F0"/>
            </a:solidFill>
            <a:prstDash val="solid"/>
          </a:ln>
        </p:spPr>
      </p:sp>
      <p:sp>
        <p:nvSpPr>
          <p:cNvPr id="9" name="Shape 7"/>
          <p:cNvSpPr/>
          <p:nvPr/>
        </p:nvSpPr>
        <p:spPr>
          <a:xfrm>
            <a:off x="6217920" y="1554480"/>
            <a:ext cx="73152" cy="2194560"/>
          </a:xfrm>
          <a:prstGeom prst="rect">
            <a:avLst/>
          </a:prstGeom>
          <a:solidFill>
            <a:srgbClr val="1A2238"/>
          </a:solidFill>
          <a:ln w="12700">
            <a:solidFill>
              <a:srgbClr val="333333"/>
            </a:solidFill>
            <a:prstDash val="solid"/>
          </a:ln>
        </p:spPr>
      </p:sp>
      <p:sp>
        <p:nvSpPr>
          <p:cNvPr id="10" name="Text 8"/>
          <p:cNvSpPr/>
          <p:nvPr/>
        </p:nvSpPr>
        <p:spPr>
          <a:xfrm>
            <a:off x="6446520" y="1719072"/>
            <a:ext cx="5029200" cy="347472"/>
          </a:xfrm>
          <a:prstGeom prst="rect">
            <a:avLst/>
          </a:prstGeom>
          <a:noFill/>
          <a:ln/>
        </p:spPr>
        <p:txBody>
          <a:bodyPr wrap="square" lIns="0" tIns="0" rIns="0" bIns="0" rtlCol="0" anchor="ctr"/>
          <a:lstStyle/>
          <a:p>
            <a:pPr marL="0" indent="0">
              <a:buNone/>
            </a:pPr>
            <a:r>
              <a:rPr lang="en-US" sz="1700" b="1" dirty="0">
                <a:solidFill>
                  <a:srgbClr val="1A2238"/>
                </a:solidFill>
                <a:latin typeface="Calibri" pitchFamily="34" charset="0"/>
                <a:ea typeface="Calibri" pitchFamily="34" charset="-122"/>
                <a:cs typeface="Calibri" pitchFamily="34" charset="-120"/>
              </a:rPr>
              <a:t>Technical Debt</a:t>
            </a:r>
            <a:endParaRPr lang="en-US" sz="1700" dirty="0"/>
          </a:p>
        </p:txBody>
      </p:sp>
      <p:sp>
        <p:nvSpPr>
          <p:cNvPr id="11" name="Text 9"/>
          <p:cNvSpPr/>
          <p:nvPr/>
        </p:nvSpPr>
        <p:spPr>
          <a:xfrm>
            <a:off x="6446520" y="2148840"/>
            <a:ext cx="5029200" cy="1508760"/>
          </a:xfrm>
          <a:prstGeom prst="rect">
            <a:avLst/>
          </a:prstGeom>
          <a:noFill/>
          <a:ln/>
        </p:spPr>
        <p:txBody>
          <a:bodyPr wrap="square" lIns="0" tIns="0" rIns="0" bIns="0" rtlCol="0" anchor="ctr"/>
          <a:lstStyle/>
          <a:p>
            <a:pPr marL="0" indent="0">
              <a:lnSpc>
                <a:spcPct val="125000"/>
              </a:lnSpc>
              <a:buNone/>
            </a:pPr>
            <a:r>
              <a:rPr lang="en-US" sz="1300" dirty="0">
                <a:solidFill>
                  <a:srgbClr val="334155"/>
                </a:solidFill>
                <a:latin typeface="Calibri" pitchFamily="34" charset="0"/>
                <a:ea typeface="Calibri" pitchFamily="34" charset="-122"/>
                <a:cs typeface="Calibri" pitchFamily="34" charset="-120"/>
              </a:rPr>
              <a:t>Shortcuts, legacy idioms, and suboptimal designs accumulate as debt. Well-studied within a single language but rarely treated as a preprocessing step for translation.</a:t>
            </a:r>
            <a:endParaRPr lang="en-US" sz="1300" dirty="0"/>
          </a:p>
        </p:txBody>
      </p:sp>
      <p:sp>
        <p:nvSpPr>
          <p:cNvPr id="12" name="Shape 10"/>
          <p:cNvSpPr/>
          <p:nvPr/>
        </p:nvSpPr>
        <p:spPr>
          <a:xfrm>
            <a:off x="548640" y="4023360"/>
            <a:ext cx="11064240" cy="2011680"/>
          </a:xfrm>
          <a:prstGeom prst="rect">
            <a:avLst/>
          </a:prstGeom>
          <a:solidFill>
            <a:srgbClr val="1A2238"/>
          </a:solidFill>
          <a:ln w="12700">
            <a:solidFill>
              <a:srgbClr val="333333"/>
            </a:solidFill>
            <a:prstDash val="solid"/>
          </a:ln>
        </p:spPr>
      </p:sp>
      <p:sp>
        <p:nvSpPr>
          <p:cNvPr id="13" name="Text 11"/>
          <p:cNvSpPr/>
          <p:nvPr/>
        </p:nvSpPr>
        <p:spPr>
          <a:xfrm>
            <a:off x="868680" y="4187952"/>
            <a:ext cx="3657600" cy="292608"/>
          </a:xfrm>
          <a:prstGeom prst="rect">
            <a:avLst/>
          </a:prstGeom>
          <a:noFill/>
          <a:ln/>
        </p:spPr>
        <p:txBody>
          <a:bodyPr wrap="square" lIns="0" tIns="0" rIns="0" bIns="0" rtlCol="0" anchor="ctr"/>
          <a:lstStyle/>
          <a:p>
            <a:pPr marL="0" indent="0">
              <a:buNone/>
            </a:pPr>
            <a:r>
              <a:rPr lang="en-US" sz="1100" b="1" kern="0" spc="500" dirty="0">
                <a:solidFill>
                  <a:srgbClr val="CC0000"/>
                </a:solidFill>
                <a:latin typeface="Calibri" pitchFamily="34" charset="0"/>
                <a:ea typeface="Calibri" pitchFamily="34" charset="-122"/>
                <a:cs typeface="Calibri" pitchFamily="34" charset="-120"/>
              </a:rPr>
              <a:t>THE GAP</a:t>
            </a:r>
            <a:endParaRPr lang="en-US" sz="1100" dirty="0"/>
          </a:p>
        </p:txBody>
      </p:sp>
      <p:sp>
        <p:nvSpPr>
          <p:cNvPr id="14" name="Text 12"/>
          <p:cNvSpPr/>
          <p:nvPr/>
        </p:nvSpPr>
        <p:spPr>
          <a:xfrm>
            <a:off x="868680" y="4498848"/>
            <a:ext cx="10424160" cy="822960"/>
          </a:xfrm>
          <a:prstGeom prst="rect">
            <a:avLst/>
          </a:prstGeom>
          <a:noFill/>
          <a:ln/>
        </p:spPr>
        <p:txBody>
          <a:bodyPr wrap="square" lIns="0" tIns="0" rIns="0" bIns="0" rtlCol="0" anchor="ctr"/>
          <a:lstStyle/>
          <a:p>
            <a:pPr marL="0" indent="0">
              <a:lnSpc>
                <a:spcPct val="115000"/>
              </a:lnSpc>
              <a:buNone/>
            </a:pPr>
            <a:r>
              <a:rPr lang="en-US" sz="2200" b="1" i="1" dirty="0">
                <a:solidFill>
                  <a:srgbClr val="FFFFFF"/>
                </a:solidFill>
                <a:latin typeface="Calibri" pitchFamily="34" charset="0"/>
                <a:ea typeface="Calibri" pitchFamily="34" charset="-122"/>
                <a:cs typeface="Calibri" pitchFamily="34" charset="-120"/>
              </a:rPr>
              <a:t>Does resolving technical debt in source C code produce measurably better automated Rust translations?</a:t>
            </a:r>
            <a:endParaRPr lang="en-US" sz="2200" dirty="0"/>
          </a:p>
        </p:txBody>
      </p:sp>
      <p:sp>
        <p:nvSpPr>
          <p:cNvPr id="15" name="Text 13"/>
          <p:cNvSpPr/>
          <p:nvPr/>
        </p:nvSpPr>
        <p:spPr>
          <a:xfrm>
            <a:off x="868680" y="5468112"/>
            <a:ext cx="10424160" cy="365760"/>
          </a:xfrm>
          <a:prstGeom prst="rect">
            <a:avLst/>
          </a:prstGeom>
          <a:noFill/>
          <a:ln/>
        </p:spPr>
        <p:txBody>
          <a:bodyPr wrap="square" lIns="0" tIns="0" rIns="0" bIns="0" rtlCol="0" anchor="ctr"/>
          <a:lstStyle/>
          <a:p>
            <a:pPr marL="0" indent="0">
              <a:buNone/>
            </a:pPr>
            <a:r>
              <a:rPr lang="en-US" sz="1200" dirty="0">
                <a:solidFill>
                  <a:srgbClr val="CADCFC"/>
                </a:solidFill>
                <a:latin typeface="Calibri" pitchFamily="34" charset="0"/>
                <a:ea typeface="Calibri" pitchFamily="34" charset="-122"/>
                <a:cs typeface="Calibri" pitchFamily="34" charset="-120"/>
              </a:rPr>
              <a:t>To our knowledge, no prior study has directly examined this question.</a:t>
            </a:r>
            <a:endParaRPr lang="en-US" sz="1200" dirty="0"/>
          </a:p>
        </p:txBody>
      </p:sp>
      <p:sp>
        <p:nvSpPr>
          <p:cNvPr id="16" name="Shape 14"/>
          <p:cNvSpPr/>
          <p:nvPr/>
        </p:nvSpPr>
        <p:spPr>
          <a:xfrm>
            <a:off x="548640" y="6446520"/>
            <a:ext cx="11064240" cy="0"/>
          </a:xfrm>
          <a:prstGeom prst="line">
            <a:avLst/>
          </a:prstGeom>
          <a:noFill/>
          <a:ln w="9525">
            <a:solidFill>
              <a:srgbClr val="E2E8F0"/>
            </a:solidFill>
            <a:prstDash val="solid"/>
          </a:ln>
        </p:spPr>
      </p:sp>
      <p:sp>
        <p:nvSpPr>
          <p:cNvPr id="17" name="Text 15"/>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18" name="Text 16"/>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4 / 30</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MOTIVATION</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Why this matters in practice</a:t>
            </a:r>
            <a:endParaRPr lang="en-US" sz="2800" dirty="0"/>
          </a:p>
        </p:txBody>
      </p:sp>
      <p:sp>
        <p:nvSpPr>
          <p:cNvPr id="4" name="Shape 2"/>
          <p:cNvSpPr/>
          <p:nvPr/>
        </p:nvSpPr>
        <p:spPr>
          <a:xfrm>
            <a:off x="548640" y="1554480"/>
            <a:ext cx="3566160" cy="4114800"/>
          </a:xfrm>
          <a:prstGeom prst="rect">
            <a:avLst/>
          </a:prstGeom>
          <a:solidFill>
            <a:srgbClr val="F8FAFC"/>
          </a:solidFill>
          <a:ln w="12700">
            <a:solidFill>
              <a:srgbClr val="E5E9F0"/>
            </a:solidFill>
            <a:prstDash val="solid"/>
          </a:ln>
        </p:spPr>
      </p:sp>
      <p:sp>
        <p:nvSpPr>
          <p:cNvPr id="5" name="Shape 3"/>
          <p:cNvSpPr/>
          <p:nvPr/>
        </p:nvSpPr>
        <p:spPr>
          <a:xfrm>
            <a:off x="548640" y="1554480"/>
            <a:ext cx="3566160" cy="64008"/>
          </a:xfrm>
          <a:prstGeom prst="rect">
            <a:avLst/>
          </a:prstGeom>
          <a:solidFill>
            <a:srgbClr val="CC0000"/>
          </a:solidFill>
          <a:ln w="12700">
            <a:solidFill>
              <a:srgbClr val="333333"/>
            </a:solidFill>
            <a:prstDash val="solid"/>
          </a:ln>
        </p:spPr>
      </p:sp>
      <p:sp>
        <p:nvSpPr>
          <p:cNvPr id="6" name="Text 4"/>
          <p:cNvSpPr/>
          <p:nvPr/>
        </p:nvSpPr>
        <p:spPr>
          <a:xfrm>
            <a:off x="777240" y="1783080"/>
            <a:ext cx="3200400" cy="256032"/>
          </a:xfrm>
          <a:prstGeom prst="rect">
            <a:avLst/>
          </a:prstGeom>
          <a:noFill/>
          <a:ln/>
        </p:spPr>
        <p:txBody>
          <a:bodyPr wrap="square" lIns="0" tIns="0" rIns="0" bIns="0" rtlCol="0" anchor="ctr"/>
          <a:lstStyle/>
          <a:p>
            <a:pPr marL="0" indent="0">
              <a:buNone/>
            </a:pPr>
            <a:r>
              <a:rPr lang="en-US" sz="1000" b="1" kern="0" spc="300" dirty="0">
                <a:solidFill>
                  <a:srgbClr val="CC0000"/>
                </a:solidFill>
                <a:latin typeface="Calibri" pitchFamily="34" charset="0"/>
                <a:ea typeface="Calibri" pitchFamily="34" charset="-122"/>
                <a:cs typeface="Calibri" pitchFamily="34" charset="-120"/>
              </a:rPr>
              <a:t>MEMORY SAFETY</a:t>
            </a:r>
            <a:endParaRPr lang="en-US" sz="1000" dirty="0"/>
          </a:p>
        </p:txBody>
      </p:sp>
      <p:sp>
        <p:nvSpPr>
          <p:cNvPr id="7" name="Text 5"/>
          <p:cNvSpPr/>
          <p:nvPr/>
        </p:nvSpPr>
        <p:spPr>
          <a:xfrm>
            <a:off x="777240" y="2103120"/>
            <a:ext cx="3108960" cy="822960"/>
          </a:xfrm>
          <a:prstGeom prst="rect">
            <a:avLst/>
          </a:prstGeom>
          <a:noFill/>
          <a:ln/>
        </p:spPr>
        <p:txBody>
          <a:bodyPr wrap="square" lIns="0" tIns="0" rIns="0" bIns="0" rtlCol="0" anchor="ctr"/>
          <a:lstStyle/>
          <a:p>
            <a:pPr marL="0" indent="0">
              <a:lnSpc>
                <a:spcPct val="115000"/>
              </a:lnSpc>
              <a:buNone/>
            </a:pPr>
            <a:r>
              <a:rPr lang="en-US" sz="1800" b="1" dirty="0">
                <a:solidFill>
                  <a:srgbClr val="1A2238"/>
                </a:solidFill>
                <a:latin typeface="Calibri" pitchFamily="34" charset="0"/>
                <a:ea typeface="Calibri" pitchFamily="34" charset="-122"/>
                <a:cs typeface="Calibri" pitchFamily="34" charset="-120"/>
              </a:rPr>
              <a:t>Rust eliminates whole bug classes</a:t>
            </a:r>
            <a:endParaRPr lang="en-US" sz="1800" dirty="0"/>
          </a:p>
        </p:txBody>
      </p:sp>
      <p:sp>
        <p:nvSpPr>
          <p:cNvPr id="8" name="Shape 6"/>
          <p:cNvSpPr/>
          <p:nvPr/>
        </p:nvSpPr>
        <p:spPr>
          <a:xfrm>
            <a:off x="777240" y="3017520"/>
            <a:ext cx="548640" cy="0"/>
          </a:xfrm>
          <a:prstGeom prst="line">
            <a:avLst/>
          </a:prstGeom>
          <a:noFill/>
          <a:ln w="19050">
            <a:solidFill>
              <a:srgbClr val="CC0000"/>
            </a:solidFill>
            <a:prstDash val="solid"/>
          </a:ln>
        </p:spPr>
      </p:sp>
      <p:sp>
        <p:nvSpPr>
          <p:cNvPr id="9" name="Text 7"/>
          <p:cNvSpPr/>
          <p:nvPr/>
        </p:nvSpPr>
        <p:spPr>
          <a:xfrm>
            <a:off x="777240" y="3200400"/>
            <a:ext cx="3108960" cy="2286000"/>
          </a:xfrm>
          <a:prstGeom prst="rect">
            <a:avLst/>
          </a:prstGeom>
          <a:noFill/>
          <a:ln/>
        </p:spPr>
        <p:txBody>
          <a:bodyPr wrap="square" lIns="0" tIns="0" rIns="0" bIns="0" rtlCol="0" anchor="ctr"/>
          <a:lstStyle/>
          <a:p>
            <a:pPr marL="0" indent="0">
              <a:lnSpc>
                <a:spcPct val="130000"/>
              </a:lnSpc>
              <a:buNone/>
            </a:pPr>
            <a:r>
              <a:rPr lang="en-US" sz="1200" dirty="0">
                <a:solidFill>
                  <a:srgbClr val="334155"/>
                </a:solidFill>
                <a:latin typeface="Calibri" pitchFamily="34" charset="0"/>
                <a:ea typeface="Calibri" pitchFamily="34" charset="-122"/>
                <a:cs typeface="Calibri" pitchFamily="34" charset="-120"/>
              </a:rPr>
              <a:t>Roughly 70% of high-severity CVEs in large C/C++ codebases stem from memory-safety violations that Rust prevents at compile time.</a:t>
            </a:r>
            <a:endParaRPr lang="en-US" sz="1200" dirty="0"/>
          </a:p>
        </p:txBody>
      </p:sp>
      <p:sp>
        <p:nvSpPr>
          <p:cNvPr id="10" name="Shape 8"/>
          <p:cNvSpPr/>
          <p:nvPr/>
        </p:nvSpPr>
        <p:spPr>
          <a:xfrm>
            <a:off x="4279392" y="1554480"/>
            <a:ext cx="3566160" cy="4114800"/>
          </a:xfrm>
          <a:prstGeom prst="rect">
            <a:avLst/>
          </a:prstGeom>
          <a:solidFill>
            <a:srgbClr val="F8FAFC"/>
          </a:solidFill>
          <a:ln w="12700">
            <a:solidFill>
              <a:srgbClr val="E5E9F0"/>
            </a:solidFill>
            <a:prstDash val="solid"/>
          </a:ln>
        </p:spPr>
      </p:sp>
      <p:sp>
        <p:nvSpPr>
          <p:cNvPr id="11" name="Shape 9"/>
          <p:cNvSpPr/>
          <p:nvPr/>
        </p:nvSpPr>
        <p:spPr>
          <a:xfrm>
            <a:off x="4279392" y="1554480"/>
            <a:ext cx="3566160" cy="64008"/>
          </a:xfrm>
          <a:prstGeom prst="rect">
            <a:avLst/>
          </a:prstGeom>
          <a:solidFill>
            <a:srgbClr val="CC0000"/>
          </a:solidFill>
          <a:ln w="12700">
            <a:solidFill>
              <a:srgbClr val="333333"/>
            </a:solidFill>
            <a:prstDash val="solid"/>
          </a:ln>
        </p:spPr>
      </p:sp>
      <p:sp>
        <p:nvSpPr>
          <p:cNvPr id="12" name="Text 10"/>
          <p:cNvSpPr/>
          <p:nvPr/>
        </p:nvSpPr>
        <p:spPr>
          <a:xfrm>
            <a:off x="4507992" y="1783080"/>
            <a:ext cx="3200400" cy="256032"/>
          </a:xfrm>
          <a:prstGeom prst="rect">
            <a:avLst/>
          </a:prstGeom>
          <a:noFill/>
          <a:ln/>
        </p:spPr>
        <p:txBody>
          <a:bodyPr wrap="square" lIns="0" tIns="0" rIns="0" bIns="0" rtlCol="0" anchor="ctr"/>
          <a:lstStyle/>
          <a:p>
            <a:pPr marL="0" indent="0">
              <a:buNone/>
            </a:pPr>
            <a:r>
              <a:rPr lang="en-US" sz="1000" b="1" kern="0" spc="300" dirty="0">
                <a:solidFill>
                  <a:srgbClr val="CC0000"/>
                </a:solidFill>
                <a:latin typeface="Calibri" pitchFamily="34" charset="0"/>
                <a:ea typeface="Calibri" pitchFamily="34" charset="-122"/>
                <a:cs typeface="Calibri" pitchFamily="34" charset="-120"/>
              </a:rPr>
              <a:t>SCALE</a:t>
            </a:r>
            <a:endParaRPr lang="en-US" sz="1000" dirty="0"/>
          </a:p>
        </p:txBody>
      </p:sp>
      <p:sp>
        <p:nvSpPr>
          <p:cNvPr id="13" name="Text 11"/>
          <p:cNvSpPr/>
          <p:nvPr/>
        </p:nvSpPr>
        <p:spPr>
          <a:xfrm>
            <a:off x="4507992" y="2103120"/>
            <a:ext cx="3108960" cy="822960"/>
          </a:xfrm>
          <a:prstGeom prst="rect">
            <a:avLst/>
          </a:prstGeom>
          <a:noFill/>
          <a:ln/>
        </p:spPr>
        <p:txBody>
          <a:bodyPr wrap="square" lIns="0" tIns="0" rIns="0" bIns="0" rtlCol="0" anchor="ctr"/>
          <a:lstStyle/>
          <a:p>
            <a:pPr marL="0" indent="0">
              <a:lnSpc>
                <a:spcPct val="115000"/>
              </a:lnSpc>
              <a:buNone/>
            </a:pPr>
            <a:r>
              <a:rPr lang="en-US" sz="1800" b="1" dirty="0">
                <a:solidFill>
                  <a:srgbClr val="1A2238"/>
                </a:solidFill>
                <a:latin typeface="Calibri" pitchFamily="34" charset="0"/>
                <a:ea typeface="Calibri" pitchFamily="34" charset="-122"/>
                <a:cs typeface="Calibri" pitchFamily="34" charset="-120"/>
              </a:rPr>
              <a:t>Manual rewrites do not scale</a:t>
            </a:r>
            <a:endParaRPr lang="en-US" sz="1800" dirty="0"/>
          </a:p>
        </p:txBody>
      </p:sp>
      <p:sp>
        <p:nvSpPr>
          <p:cNvPr id="14" name="Shape 12"/>
          <p:cNvSpPr/>
          <p:nvPr/>
        </p:nvSpPr>
        <p:spPr>
          <a:xfrm>
            <a:off x="4507992" y="3017520"/>
            <a:ext cx="548640" cy="0"/>
          </a:xfrm>
          <a:prstGeom prst="line">
            <a:avLst/>
          </a:prstGeom>
          <a:noFill/>
          <a:ln w="19050">
            <a:solidFill>
              <a:srgbClr val="CC0000"/>
            </a:solidFill>
            <a:prstDash val="solid"/>
          </a:ln>
        </p:spPr>
      </p:sp>
      <p:sp>
        <p:nvSpPr>
          <p:cNvPr id="15" name="Text 13"/>
          <p:cNvSpPr/>
          <p:nvPr/>
        </p:nvSpPr>
        <p:spPr>
          <a:xfrm>
            <a:off x="4507992" y="3200400"/>
            <a:ext cx="3108960" cy="2286000"/>
          </a:xfrm>
          <a:prstGeom prst="rect">
            <a:avLst/>
          </a:prstGeom>
          <a:noFill/>
          <a:ln/>
        </p:spPr>
        <p:txBody>
          <a:bodyPr wrap="square" lIns="0" tIns="0" rIns="0" bIns="0" rtlCol="0" anchor="ctr"/>
          <a:lstStyle/>
          <a:p>
            <a:pPr marL="0" indent="0">
              <a:lnSpc>
                <a:spcPct val="130000"/>
              </a:lnSpc>
              <a:buNone/>
            </a:pPr>
            <a:r>
              <a:rPr lang="en-US" sz="1200" dirty="0">
                <a:solidFill>
                  <a:srgbClr val="334155"/>
                </a:solidFill>
                <a:latin typeface="Calibri" pitchFamily="34" charset="0"/>
                <a:ea typeface="Calibri" pitchFamily="34" charset="-122"/>
                <a:cs typeface="Calibri" pitchFamily="34" charset="-120"/>
              </a:rPr>
              <a:t>Organizations hold millions of lines of legacy C. Automated translation is the only feasible path; source quality determines whether it succeeds.</a:t>
            </a:r>
            <a:endParaRPr lang="en-US" sz="1200" dirty="0"/>
          </a:p>
        </p:txBody>
      </p:sp>
      <p:sp>
        <p:nvSpPr>
          <p:cNvPr id="16" name="Shape 14"/>
          <p:cNvSpPr/>
          <p:nvPr/>
        </p:nvSpPr>
        <p:spPr>
          <a:xfrm>
            <a:off x="8010144" y="1554480"/>
            <a:ext cx="3566160" cy="4114800"/>
          </a:xfrm>
          <a:prstGeom prst="rect">
            <a:avLst/>
          </a:prstGeom>
          <a:solidFill>
            <a:srgbClr val="F8FAFC"/>
          </a:solidFill>
          <a:ln w="12700">
            <a:solidFill>
              <a:srgbClr val="E5E9F0"/>
            </a:solidFill>
            <a:prstDash val="solid"/>
          </a:ln>
        </p:spPr>
      </p:sp>
      <p:sp>
        <p:nvSpPr>
          <p:cNvPr id="17" name="Shape 15"/>
          <p:cNvSpPr/>
          <p:nvPr/>
        </p:nvSpPr>
        <p:spPr>
          <a:xfrm>
            <a:off x="8010144" y="1554480"/>
            <a:ext cx="3566160" cy="64008"/>
          </a:xfrm>
          <a:prstGeom prst="rect">
            <a:avLst/>
          </a:prstGeom>
          <a:solidFill>
            <a:srgbClr val="CC0000"/>
          </a:solidFill>
          <a:ln w="12700">
            <a:solidFill>
              <a:srgbClr val="333333"/>
            </a:solidFill>
            <a:prstDash val="solid"/>
          </a:ln>
        </p:spPr>
      </p:sp>
      <p:sp>
        <p:nvSpPr>
          <p:cNvPr id="18" name="Text 16"/>
          <p:cNvSpPr/>
          <p:nvPr/>
        </p:nvSpPr>
        <p:spPr>
          <a:xfrm>
            <a:off x="8238744" y="1783080"/>
            <a:ext cx="3200400" cy="256032"/>
          </a:xfrm>
          <a:prstGeom prst="rect">
            <a:avLst/>
          </a:prstGeom>
          <a:noFill/>
          <a:ln/>
        </p:spPr>
        <p:txBody>
          <a:bodyPr wrap="square" lIns="0" tIns="0" rIns="0" bIns="0" rtlCol="0" anchor="ctr"/>
          <a:lstStyle/>
          <a:p>
            <a:pPr marL="0" indent="0">
              <a:buNone/>
            </a:pPr>
            <a:r>
              <a:rPr lang="en-US" sz="1000" b="1" kern="0" spc="300" dirty="0">
                <a:solidFill>
                  <a:srgbClr val="CC0000"/>
                </a:solidFill>
                <a:latin typeface="Calibri" pitchFamily="34" charset="0"/>
                <a:ea typeface="Calibri" pitchFamily="34" charset="-122"/>
                <a:cs typeface="Calibri" pitchFamily="34" charset="-120"/>
              </a:rPr>
              <a:t>DEBT IS UNIVERSAL</a:t>
            </a:r>
            <a:endParaRPr lang="en-US" sz="1000" dirty="0"/>
          </a:p>
        </p:txBody>
      </p:sp>
      <p:sp>
        <p:nvSpPr>
          <p:cNvPr id="19" name="Text 17"/>
          <p:cNvSpPr/>
          <p:nvPr/>
        </p:nvSpPr>
        <p:spPr>
          <a:xfrm>
            <a:off x="8238744" y="2103120"/>
            <a:ext cx="3108960" cy="822960"/>
          </a:xfrm>
          <a:prstGeom prst="rect">
            <a:avLst/>
          </a:prstGeom>
          <a:noFill/>
          <a:ln/>
        </p:spPr>
        <p:txBody>
          <a:bodyPr wrap="square" lIns="0" tIns="0" rIns="0" bIns="0" rtlCol="0" anchor="ctr"/>
          <a:lstStyle/>
          <a:p>
            <a:pPr marL="0" indent="0">
              <a:lnSpc>
                <a:spcPct val="115000"/>
              </a:lnSpc>
              <a:buNone/>
            </a:pPr>
            <a:r>
              <a:rPr lang="en-US" sz="1800" b="1" dirty="0">
                <a:solidFill>
                  <a:srgbClr val="1A2238"/>
                </a:solidFill>
                <a:latin typeface="Calibri" pitchFamily="34" charset="0"/>
                <a:ea typeface="Calibri" pitchFamily="34" charset="-122"/>
                <a:cs typeface="Calibri" pitchFamily="34" charset="-120"/>
              </a:rPr>
              <a:t>Source quality varies widely</a:t>
            </a:r>
            <a:endParaRPr lang="en-US" sz="1800" dirty="0"/>
          </a:p>
        </p:txBody>
      </p:sp>
      <p:sp>
        <p:nvSpPr>
          <p:cNvPr id="20" name="Shape 18"/>
          <p:cNvSpPr/>
          <p:nvPr/>
        </p:nvSpPr>
        <p:spPr>
          <a:xfrm>
            <a:off x="8238744" y="3017520"/>
            <a:ext cx="548640" cy="0"/>
          </a:xfrm>
          <a:prstGeom prst="line">
            <a:avLst/>
          </a:prstGeom>
          <a:noFill/>
          <a:ln w="19050">
            <a:solidFill>
              <a:srgbClr val="CC0000"/>
            </a:solidFill>
            <a:prstDash val="solid"/>
          </a:ln>
        </p:spPr>
      </p:sp>
      <p:sp>
        <p:nvSpPr>
          <p:cNvPr id="21" name="Text 19"/>
          <p:cNvSpPr/>
          <p:nvPr/>
        </p:nvSpPr>
        <p:spPr>
          <a:xfrm>
            <a:off x="8238744" y="3200400"/>
            <a:ext cx="3108960" cy="2286000"/>
          </a:xfrm>
          <a:prstGeom prst="rect">
            <a:avLst/>
          </a:prstGeom>
          <a:noFill/>
          <a:ln/>
        </p:spPr>
        <p:txBody>
          <a:bodyPr wrap="square" lIns="0" tIns="0" rIns="0" bIns="0" rtlCol="0" anchor="ctr"/>
          <a:lstStyle/>
          <a:p>
            <a:pPr marL="0" indent="0">
              <a:lnSpc>
                <a:spcPct val="130000"/>
              </a:lnSpc>
              <a:buNone/>
            </a:pPr>
            <a:r>
              <a:rPr lang="en-US" sz="1200" dirty="0">
                <a:solidFill>
                  <a:srgbClr val="334155"/>
                </a:solidFill>
                <a:latin typeface="Calibri" pitchFamily="34" charset="0"/>
                <a:ea typeface="Calibri" pitchFamily="34" charset="-122"/>
                <a:cs typeface="Calibri" pitchFamily="34" charset="-120"/>
              </a:rPr>
              <a:t>Every real-world C codebase carries accumulated debt. If debt affects translation, it has implications for every migration effort in the field.</a:t>
            </a:r>
            <a:endParaRPr lang="en-US" sz="1200" dirty="0"/>
          </a:p>
        </p:txBody>
      </p:sp>
      <p:sp>
        <p:nvSpPr>
          <p:cNvPr id="22" name="Text 20"/>
          <p:cNvSpPr/>
          <p:nvPr/>
        </p:nvSpPr>
        <p:spPr>
          <a:xfrm>
            <a:off x="548640" y="5806440"/>
            <a:ext cx="11064240" cy="320040"/>
          </a:xfrm>
          <a:prstGeom prst="rect">
            <a:avLst/>
          </a:prstGeom>
          <a:noFill/>
          <a:ln/>
        </p:spPr>
        <p:txBody>
          <a:bodyPr wrap="square" lIns="0" tIns="0" rIns="0" bIns="0" rtlCol="0" anchor="ctr"/>
          <a:lstStyle/>
          <a:p>
            <a:pPr marL="0" indent="0" algn="ctr">
              <a:buNone/>
            </a:pPr>
            <a:r>
              <a:rPr lang="en-US" sz="1200" i="1" dirty="0">
                <a:solidFill>
                  <a:srgbClr val="64748B"/>
                </a:solidFill>
                <a:latin typeface="Calibri" pitchFamily="34" charset="0"/>
                <a:ea typeface="Calibri" pitchFamily="34" charset="-122"/>
                <a:cs typeface="Calibri" pitchFamily="34" charset="-120"/>
              </a:rPr>
              <a:t>This thesis asks whether source-level debt directly affects a downstream axis: automated translation quality.</a:t>
            </a:r>
            <a:endParaRPr lang="en-US" sz="1200" dirty="0"/>
          </a:p>
        </p:txBody>
      </p:sp>
      <p:sp>
        <p:nvSpPr>
          <p:cNvPr id="23" name="Shape 21"/>
          <p:cNvSpPr/>
          <p:nvPr/>
        </p:nvSpPr>
        <p:spPr>
          <a:xfrm>
            <a:off x="548640" y="6446520"/>
            <a:ext cx="11064240" cy="0"/>
          </a:xfrm>
          <a:prstGeom prst="line">
            <a:avLst/>
          </a:prstGeom>
          <a:noFill/>
          <a:ln w="9525">
            <a:solidFill>
              <a:srgbClr val="E2E8F0"/>
            </a:solidFill>
            <a:prstDash val="solid"/>
          </a:ln>
        </p:spPr>
      </p:sp>
      <p:sp>
        <p:nvSpPr>
          <p:cNvPr id="24" name="Text 22"/>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25" name="Text 23"/>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5 / 30</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RESEARCH QUESTION</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What this thesis sets out to do</a:t>
            </a:r>
            <a:endParaRPr lang="en-US" sz="2800" dirty="0"/>
          </a:p>
        </p:txBody>
      </p:sp>
      <p:sp>
        <p:nvSpPr>
          <p:cNvPr id="4" name="Shape 2"/>
          <p:cNvSpPr/>
          <p:nvPr/>
        </p:nvSpPr>
        <p:spPr>
          <a:xfrm>
            <a:off x="548640" y="1508760"/>
            <a:ext cx="11064240" cy="1234440"/>
          </a:xfrm>
          <a:prstGeom prst="rect">
            <a:avLst/>
          </a:prstGeom>
          <a:solidFill>
            <a:srgbClr val="F8FAFC"/>
          </a:solidFill>
          <a:ln w="25400">
            <a:solidFill>
              <a:srgbClr val="CC0000"/>
            </a:solidFill>
            <a:prstDash val="solid"/>
          </a:ln>
        </p:spPr>
      </p:sp>
      <p:sp>
        <p:nvSpPr>
          <p:cNvPr id="5" name="Text 3"/>
          <p:cNvSpPr/>
          <p:nvPr/>
        </p:nvSpPr>
        <p:spPr>
          <a:xfrm>
            <a:off x="777240" y="1627632"/>
            <a:ext cx="731520" cy="457200"/>
          </a:xfrm>
          <a:prstGeom prst="rect">
            <a:avLst/>
          </a:prstGeom>
          <a:noFill/>
          <a:ln/>
        </p:spPr>
        <p:txBody>
          <a:bodyPr wrap="square" lIns="0" tIns="0" rIns="0" bIns="0" rtlCol="0" anchor="ctr"/>
          <a:lstStyle/>
          <a:p>
            <a:pPr marL="0" indent="0">
              <a:buNone/>
            </a:pPr>
            <a:r>
              <a:rPr lang="en-US" sz="2800" b="1" dirty="0">
                <a:solidFill>
                  <a:srgbClr val="CC0000"/>
                </a:solidFill>
                <a:latin typeface="Calibri" pitchFamily="34" charset="0"/>
                <a:ea typeface="Calibri" pitchFamily="34" charset="-122"/>
                <a:cs typeface="Calibri" pitchFamily="34" charset="-120"/>
              </a:rPr>
              <a:t>RQ</a:t>
            </a:r>
            <a:endParaRPr lang="en-US" sz="2800" dirty="0"/>
          </a:p>
        </p:txBody>
      </p:sp>
      <p:sp>
        <p:nvSpPr>
          <p:cNvPr id="6" name="Text 4"/>
          <p:cNvSpPr/>
          <p:nvPr/>
        </p:nvSpPr>
        <p:spPr>
          <a:xfrm>
            <a:off x="1554480" y="1664208"/>
            <a:ext cx="9966960" cy="1005840"/>
          </a:xfrm>
          <a:prstGeom prst="rect">
            <a:avLst/>
          </a:prstGeom>
          <a:noFill/>
          <a:ln/>
        </p:spPr>
        <p:txBody>
          <a:bodyPr wrap="square" lIns="0" tIns="0" rIns="0" bIns="0" rtlCol="0" anchor="ctr"/>
          <a:lstStyle/>
          <a:p>
            <a:pPr marL="0" indent="0">
              <a:lnSpc>
                <a:spcPct val="125000"/>
              </a:lnSpc>
              <a:buNone/>
            </a:pPr>
            <a:r>
              <a:rPr lang="en-US" sz="1600" i="1" dirty="0">
                <a:solidFill>
                  <a:srgbClr val="1E293B"/>
                </a:solidFill>
                <a:latin typeface="Calibri" pitchFamily="34" charset="0"/>
                <a:ea typeface="Calibri" pitchFamily="34" charset="-122"/>
                <a:cs typeface="Calibri" pitchFamily="34" charset="-120"/>
              </a:rPr>
              <a:t>Does technical debt remediation in C source code measurably affect the quality of its automated translation to Rust, and if so, how does that effect vary across modern LLM-based translators?</a:t>
            </a:r>
            <a:endParaRPr lang="en-US" sz="1600" dirty="0"/>
          </a:p>
        </p:txBody>
      </p:sp>
      <p:sp>
        <p:nvSpPr>
          <p:cNvPr id="7" name="Text 5"/>
          <p:cNvSpPr/>
          <p:nvPr/>
        </p:nvSpPr>
        <p:spPr>
          <a:xfrm>
            <a:off x="548640" y="2999232"/>
            <a:ext cx="10972800" cy="274320"/>
          </a:xfrm>
          <a:prstGeom prst="rect">
            <a:avLst/>
          </a:prstGeom>
          <a:noFill/>
          <a:ln/>
        </p:spPr>
        <p:txBody>
          <a:bodyPr wrap="square" lIns="0" tIns="0" rIns="0" bIns="0" rtlCol="0" anchor="ctr"/>
          <a:lstStyle/>
          <a:p>
            <a:pPr marL="0" indent="0">
              <a:buNone/>
            </a:pPr>
            <a:r>
              <a:rPr lang="en-US" sz="1100" b="1" kern="0" spc="500" dirty="0">
                <a:solidFill>
                  <a:srgbClr val="CC0000"/>
                </a:solidFill>
                <a:latin typeface="Calibri" pitchFamily="34" charset="0"/>
                <a:ea typeface="Calibri" pitchFamily="34" charset="-122"/>
                <a:cs typeface="Calibri" pitchFamily="34" charset="-120"/>
              </a:rPr>
              <a:t>THREE CONTRIBUTIONS</a:t>
            </a:r>
            <a:endParaRPr lang="en-US" sz="1100" dirty="0"/>
          </a:p>
        </p:txBody>
      </p:sp>
      <p:sp>
        <p:nvSpPr>
          <p:cNvPr id="8" name="Shape 6"/>
          <p:cNvSpPr/>
          <p:nvPr/>
        </p:nvSpPr>
        <p:spPr>
          <a:xfrm>
            <a:off x="548640" y="3364992"/>
            <a:ext cx="3566160" cy="2834640"/>
          </a:xfrm>
          <a:prstGeom prst="rect">
            <a:avLst/>
          </a:prstGeom>
          <a:solidFill>
            <a:srgbClr val="FFFFFF"/>
          </a:solidFill>
          <a:ln w="12700">
            <a:solidFill>
              <a:srgbClr val="E5E9F0"/>
            </a:solidFill>
            <a:prstDash val="solid"/>
          </a:ln>
        </p:spPr>
      </p:sp>
      <p:sp>
        <p:nvSpPr>
          <p:cNvPr id="9" name="Text 7"/>
          <p:cNvSpPr/>
          <p:nvPr/>
        </p:nvSpPr>
        <p:spPr>
          <a:xfrm>
            <a:off x="777240" y="3520440"/>
            <a:ext cx="1371600" cy="548640"/>
          </a:xfrm>
          <a:prstGeom prst="rect">
            <a:avLst/>
          </a:prstGeom>
          <a:noFill/>
          <a:ln/>
        </p:spPr>
        <p:txBody>
          <a:bodyPr wrap="square" lIns="0" tIns="0" rIns="0" bIns="0" rtlCol="0" anchor="ctr"/>
          <a:lstStyle/>
          <a:p>
            <a:pPr marL="0" indent="0">
              <a:buNone/>
            </a:pPr>
            <a:r>
              <a:rPr lang="en-US" sz="3200" b="1" dirty="0">
                <a:solidFill>
                  <a:srgbClr val="CC0000"/>
                </a:solidFill>
                <a:latin typeface="Calibri" pitchFamily="34" charset="0"/>
                <a:ea typeface="Calibri" pitchFamily="34" charset="-122"/>
                <a:cs typeface="Calibri" pitchFamily="34" charset="-120"/>
              </a:rPr>
              <a:t>01</a:t>
            </a:r>
            <a:endParaRPr lang="en-US" sz="3200" dirty="0"/>
          </a:p>
        </p:txBody>
      </p:sp>
      <p:sp>
        <p:nvSpPr>
          <p:cNvPr id="10" name="Text 8"/>
          <p:cNvSpPr/>
          <p:nvPr/>
        </p:nvSpPr>
        <p:spPr>
          <a:xfrm>
            <a:off x="777240" y="4160520"/>
            <a:ext cx="3108960" cy="365760"/>
          </a:xfrm>
          <a:prstGeom prst="rect">
            <a:avLst/>
          </a:prstGeom>
          <a:noFill/>
          <a:ln/>
        </p:spPr>
        <p:txBody>
          <a:bodyPr wrap="square" lIns="0" tIns="0" rIns="0" bIns="0" rtlCol="0" anchor="ctr"/>
          <a:lstStyle/>
          <a:p>
            <a:pPr marL="0" indent="0">
              <a:buNone/>
            </a:pPr>
            <a:r>
              <a:rPr lang="en-US" sz="1400" b="1" dirty="0">
                <a:solidFill>
                  <a:srgbClr val="1A2238"/>
                </a:solidFill>
                <a:latin typeface="Calibri" pitchFamily="34" charset="0"/>
                <a:ea typeface="Calibri" pitchFamily="34" charset="-122"/>
                <a:cs typeface="Calibri" pitchFamily="34" charset="-120"/>
              </a:rPr>
              <a:t>Problem Formulation</a:t>
            </a:r>
            <a:endParaRPr lang="en-US" sz="1400" dirty="0"/>
          </a:p>
        </p:txBody>
      </p:sp>
      <p:sp>
        <p:nvSpPr>
          <p:cNvPr id="11" name="Shape 9"/>
          <p:cNvSpPr/>
          <p:nvPr/>
        </p:nvSpPr>
        <p:spPr>
          <a:xfrm>
            <a:off x="777240" y="4572000"/>
            <a:ext cx="548640" cy="0"/>
          </a:xfrm>
          <a:prstGeom prst="line">
            <a:avLst/>
          </a:prstGeom>
          <a:noFill/>
          <a:ln w="19050">
            <a:solidFill>
              <a:srgbClr val="CC0000"/>
            </a:solidFill>
            <a:prstDash val="solid"/>
          </a:ln>
        </p:spPr>
      </p:sp>
      <p:sp>
        <p:nvSpPr>
          <p:cNvPr id="12" name="Text 10"/>
          <p:cNvSpPr/>
          <p:nvPr/>
        </p:nvSpPr>
        <p:spPr>
          <a:xfrm>
            <a:off x="777240" y="4709160"/>
            <a:ext cx="3154680" cy="1417320"/>
          </a:xfrm>
          <a:prstGeom prst="rect">
            <a:avLst/>
          </a:prstGeom>
          <a:noFill/>
          <a:ln/>
        </p:spPr>
        <p:txBody>
          <a:bodyPr wrap="square" lIns="0" tIns="0" rIns="0" bIns="0" rtlCol="0" anchor="ctr"/>
          <a:lstStyle/>
          <a:p>
            <a:pPr marL="0" indent="0">
              <a:lnSpc>
                <a:spcPct val="130000"/>
              </a:lnSpc>
              <a:buNone/>
            </a:pPr>
            <a:r>
              <a:rPr lang="en-US" sz="1200" dirty="0">
                <a:solidFill>
                  <a:srgbClr val="334155"/>
                </a:solidFill>
                <a:latin typeface="Calibri" pitchFamily="34" charset="0"/>
                <a:ea typeface="Calibri" pitchFamily="34" charset="-122"/>
                <a:cs typeface="Calibri" pitchFamily="34" charset="-120"/>
              </a:rPr>
              <a:t>Frame debt remediation as a function-level before-and-after experiment evaluated across four LLM translators.</a:t>
            </a:r>
            <a:endParaRPr lang="en-US" sz="1200" dirty="0"/>
          </a:p>
        </p:txBody>
      </p:sp>
      <p:sp>
        <p:nvSpPr>
          <p:cNvPr id="13" name="Shape 11"/>
          <p:cNvSpPr/>
          <p:nvPr/>
        </p:nvSpPr>
        <p:spPr>
          <a:xfrm>
            <a:off x="4279392" y="3364992"/>
            <a:ext cx="3566160" cy="2834640"/>
          </a:xfrm>
          <a:prstGeom prst="rect">
            <a:avLst/>
          </a:prstGeom>
          <a:solidFill>
            <a:srgbClr val="FFFFFF"/>
          </a:solidFill>
          <a:ln w="12700">
            <a:solidFill>
              <a:srgbClr val="E5E9F0"/>
            </a:solidFill>
            <a:prstDash val="solid"/>
          </a:ln>
        </p:spPr>
      </p:sp>
      <p:sp>
        <p:nvSpPr>
          <p:cNvPr id="14" name="Text 12"/>
          <p:cNvSpPr/>
          <p:nvPr/>
        </p:nvSpPr>
        <p:spPr>
          <a:xfrm>
            <a:off x="4507992" y="3520440"/>
            <a:ext cx="1371600" cy="548640"/>
          </a:xfrm>
          <a:prstGeom prst="rect">
            <a:avLst/>
          </a:prstGeom>
          <a:noFill/>
          <a:ln/>
        </p:spPr>
        <p:txBody>
          <a:bodyPr wrap="square" lIns="0" tIns="0" rIns="0" bIns="0" rtlCol="0" anchor="ctr"/>
          <a:lstStyle/>
          <a:p>
            <a:pPr marL="0" indent="0">
              <a:buNone/>
            </a:pPr>
            <a:r>
              <a:rPr lang="en-US" sz="3200" b="1" dirty="0">
                <a:solidFill>
                  <a:srgbClr val="CC0000"/>
                </a:solidFill>
                <a:latin typeface="Calibri" pitchFamily="34" charset="0"/>
                <a:ea typeface="Calibri" pitchFamily="34" charset="-122"/>
                <a:cs typeface="Calibri" pitchFamily="34" charset="-120"/>
              </a:rPr>
              <a:t>02</a:t>
            </a:r>
            <a:endParaRPr lang="en-US" sz="3200" dirty="0"/>
          </a:p>
        </p:txBody>
      </p:sp>
      <p:sp>
        <p:nvSpPr>
          <p:cNvPr id="15" name="Text 13"/>
          <p:cNvSpPr/>
          <p:nvPr/>
        </p:nvSpPr>
        <p:spPr>
          <a:xfrm>
            <a:off x="4507992" y="4160520"/>
            <a:ext cx="3108960" cy="365760"/>
          </a:xfrm>
          <a:prstGeom prst="rect">
            <a:avLst/>
          </a:prstGeom>
          <a:noFill/>
          <a:ln/>
        </p:spPr>
        <p:txBody>
          <a:bodyPr wrap="square" lIns="0" tIns="0" rIns="0" bIns="0" rtlCol="0" anchor="ctr"/>
          <a:lstStyle/>
          <a:p>
            <a:pPr marL="0" indent="0">
              <a:buNone/>
            </a:pPr>
            <a:r>
              <a:rPr lang="en-US" sz="1400" b="1" dirty="0">
                <a:solidFill>
                  <a:srgbClr val="1A2238"/>
                </a:solidFill>
                <a:latin typeface="Calibri" pitchFamily="34" charset="0"/>
                <a:ea typeface="Calibri" pitchFamily="34" charset="-122"/>
                <a:cs typeface="Calibri" pitchFamily="34" charset="-120"/>
              </a:rPr>
              <a:t>Comparison Procedure</a:t>
            </a:r>
            <a:endParaRPr lang="en-US" sz="1400" dirty="0"/>
          </a:p>
        </p:txBody>
      </p:sp>
      <p:sp>
        <p:nvSpPr>
          <p:cNvPr id="16" name="Shape 14"/>
          <p:cNvSpPr/>
          <p:nvPr/>
        </p:nvSpPr>
        <p:spPr>
          <a:xfrm>
            <a:off x="4507992" y="4572000"/>
            <a:ext cx="548640" cy="0"/>
          </a:xfrm>
          <a:prstGeom prst="line">
            <a:avLst/>
          </a:prstGeom>
          <a:noFill/>
          <a:ln w="19050">
            <a:solidFill>
              <a:srgbClr val="CC0000"/>
            </a:solidFill>
            <a:prstDash val="solid"/>
          </a:ln>
        </p:spPr>
      </p:sp>
      <p:sp>
        <p:nvSpPr>
          <p:cNvPr id="17" name="Text 15"/>
          <p:cNvSpPr/>
          <p:nvPr/>
        </p:nvSpPr>
        <p:spPr>
          <a:xfrm>
            <a:off x="4507992" y="4709160"/>
            <a:ext cx="3154680" cy="1417320"/>
          </a:xfrm>
          <a:prstGeom prst="rect">
            <a:avLst/>
          </a:prstGeom>
          <a:noFill/>
          <a:ln/>
        </p:spPr>
        <p:txBody>
          <a:bodyPr wrap="square" lIns="0" tIns="0" rIns="0" bIns="0" rtlCol="0" anchor="ctr"/>
          <a:lstStyle/>
          <a:p>
            <a:pPr marL="0" indent="0">
              <a:lnSpc>
                <a:spcPct val="130000"/>
              </a:lnSpc>
              <a:buNone/>
            </a:pPr>
            <a:r>
              <a:rPr lang="en-US" sz="1200" dirty="0">
                <a:solidFill>
                  <a:srgbClr val="334155"/>
                </a:solidFill>
                <a:latin typeface="Calibri" pitchFamily="34" charset="0"/>
                <a:ea typeface="Calibri" pitchFamily="34" charset="-122"/>
                <a:cs typeface="Calibri" pitchFamily="34" charset="-120"/>
              </a:rPr>
              <a:t>Fully specified Clippy comparison: 19-category lint taxonomy, LOC-normalized rates, stub protocol.</a:t>
            </a:r>
            <a:endParaRPr lang="en-US" sz="1200" dirty="0"/>
          </a:p>
        </p:txBody>
      </p:sp>
      <p:sp>
        <p:nvSpPr>
          <p:cNvPr id="18" name="Shape 16"/>
          <p:cNvSpPr/>
          <p:nvPr/>
        </p:nvSpPr>
        <p:spPr>
          <a:xfrm>
            <a:off x="8010144" y="3364992"/>
            <a:ext cx="3566160" cy="2834640"/>
          </a:xfrm>
          <a:prstGeom prst="rect">
            <a:avLst/>
          </a:prstGeom>
          <a:solidFill>
            <a:srgbClr val="FFFFFF"/>
          </a:solidFill>
          <a:ln w="12700">
            <a:solidFill>
              <a:srgbClr val="E5E9F0"/>
            </a:solidFill>
            <a:prstDash val="solid"/>
          </a:ln>
        </p:spPr>
      </p:sp>
      <p:sp>
        <p:nvSpPr>
          <p:cNvPr id="19" name="Text 17"/>
          <p:cNvSpPr/>
          <p:nvPr/>
        </p:nvSpPr>
        <p:spPr>
          <a:xfrm>
            <a:off x="8238744" y="3520440"/>
            <a:ext cx="1371600" cy="548640"/>
          </a:xfrm>
          <a:prstGeom prst="rect">
            <a:avLst/>
          </a:prstGeom>
          <a:noFill/>
          <a:ln/>
        </p:spPr>
        <p:txBody>
          <a:bodyPr wrap="square" lIns="0" tIns="0" rIns="0" bIns="0" rtlCol="0" anchor="ctr"/>
          <a:lstStyle/>
          <a:p>
            <a:pPr marL="0" indent="0">
              <a:buNone/>
            </a:pPr>
            <a:r>
              <a:rPr lang="en-US" sz="3200" b="1" dirty="0">
                <a:solidFill>
                  <a:srgbClr val="CC0000"/>
                </a:solidFill>
                <a:latin typeface="Calibri" pitchFamily="34" charset="0"/>
                <a:ea typeface="Calibri" pitchFamily="34" charset="-122"/>
                <a:cs typeface="Calibri" pitchFamily="34" charset="-120"/>
              </a:rPr>
              <a:t>03</a:t>
            </a:r>
            <a:endParaRPr lang="en-US" sz="3200" dirty="0"/>
          </a:p>
        </p:txBody>
      </p:sp>
      <p:sp>
        <p:nvSpPr>
          <p:cNvPr id="20" name="Text 18"/>
          <p:cNvSpPr/>
          <p:nvPr/>
        </p:nvSpPr>
        <p:spPr>
          <a:xfrm>
            <a:off x="8238744" y="4160520"/>
            <a:ext cx="3108960" cy="365760"/>
          </a:xfrm>
          <a:prstGeom prst="rect">
            <a:avLst/>
          </a:prstGeom>
          <a:noFill/>
          <a:ln/>
        </p:spPr>
        <p:txBody>
          <a:bodyPr wrap="square" lIns="0" tIns="0" rIns="0" bIns="0" rtlCol="0" anchor="ctr"/>
          <a:lstStyle/>
          <a:p>
            <a:pPr marL="0" indent="0">
              <a:buNone/>
            </a:pPr>
            <a:r>
              <a:rPr lang="en-US" sz="1400" b="1" dirty="0">
                <a:solidFill>
                  <a:srgbClr val="1A2238"/>
                </a:solidFill>
                <a:latin typeface="Calibri" pitchFamily="34" charset="0"/>
                <a:ea typeface="Calibri" pitchFamily="34" charset="-122"/>
                <a:cs typeface="Calibri" pitchFamily="34" charset="-120"/>
              </a:rPr>
              <a:t>Empirical Evidence</a:t>
            </a:r>
            <a:endParaRPr lang="en-US" sz="1400" dirty="0"/>
          </a:p>
        </p:txBody>
      </p:sp>
      <p:sp>
        <p:nvSpPr>
          <p:cNvPr id="21" name="Shape 19"/>
          <p:cNvSpPr/>
          <p:nvPr/>
        </p:nvSpPr>
        <p:spPr>
          <a:xfrm>
            <a:off x="8238744" y="4572000"/>
            <a:ext cx="548640" cy="0"/>
          </a:xfrm>
          <a:prstGeom prst="line">
            <a:avLst/>
          </a:prstGeom>
          <a:noFill/>
          <a:ln w="19050">
            <a:solidFill>
              <a:srgbClr val="CC0000"/>
            </a:solidFill>
            <a:prstDash val="solid"/>
          </a:ln>
        </p:spPr>
      </p:sp>
      <p:sp>
        <p:nvSpPr>
          <p:cNvPr id="22" name="Text 20"/>
          <p:cNvSpPr/>
          <p:nvPr/>
        </p:nvSpPr>
        <p:spPr>
          <a:xfrm>
            <a:off x="8238744" y="4709160"/>
            <a:ext cx="3154680" cy="1417320"/>
          </a:xfrm>
          <a:prstGeom prst="rect">
            <a:avLst/>
          </a:prstGeom>
          <a:noFill/>
          <a:ln/>
        </p:spPr>
        <p:txBody>
          <a:bodyPr wrap="square" lIns="0" tIns="0" rIns="0" bIns="0" rtlCol="0" anchor="ctr"/>
          <a:lstStyle/>
          <a:p>
            <a:pPr marL="0" indent="0">
              <a:lnSpc>
                <a:spcPct val="130000"/>
              </a:lnSpc>
              <a:buNone/>
            </a:pPr>
            <a:r>
              <a:rPr lang="en-US" sz="1200" dirty="0">
                <a:solidFill>
                  <a:srgbClr val="334155"/>
                </a:solidFill>
                <a:latin typeface="Calibri" pitchFamily="34" charset="0"/>
                <a:ea typeface="Calibri" pitchFamily="34" charset="-122"/>
                <a:cs typeface="Calibri" pitchFamily="34" charset="-120"/>
              </a:rPr>
              <a:t>Case study on GRASS GIS: 35 remediated issues, 280 translated Rust artifacts, model-dependent findings.</a:t>
            </a:r>
            <a:endParaRPr lang="en-US" sz="1200" dirty="0"/>
          </a:p>
        </p:txBody>
      </p:sp>
      <p:sp>
        <p:nvSpPr>
          <p:cNvPr id="23" name="Shape 21"/>
          <p:cNvSpPr/>
          <p:nvPr/>
        </p:nvSpPr>
        <p:spPr>
          <a:xfrm>
            <a:off x="548640" y="6446520"/>
            <a:ext cx="11064240" cy="0"/>
          </a:xfrm>
          <a:prstGeom prst="line">
            <a:avLst/>
          </a:prstGeom>
          <a:noFill/>
          <a:ln w="9525">
            <a:solidFill>
              <a:srgbClr val="E2E8F0"/>
            </a:solidFill>
            <a:prstDash val="solid"/>
          </a:ln>
        </p:spPr>
      </p:sp>
      <p:sp>
        <p:nvSpPr>
          <p:cNvPr id="24" name="Text 22"/>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25" name="Text 23"/>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6 / 30</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A2238"/>
        </a:solidFill>
        <a:effectLst/>
      </p:bgPr>
    </p:bg>
    <p:spTree>
      <p:nvGrpSpPr>
        <p:cNvPr id="1" name=""/>
        <p:cNvGrpSpPr/>
        <p:nvPr/>
      </p:nvGrpSpPr>
      <p:grpSpPr>
        <a:xfrm>
          <a:off x="0" y="0"/>
          <a:ext cx="0" cy="0"/>
          <a:chOff x="0" y="0"/>
          <a:chExt cx="0" cy="0"/>
        </a:xfrm>
      </p:grpSpPr>
      <p:sp>
        <p:nvSpPr>
          <p:cNvPr id="2" name="Shape 0"/>
          <p:cNvSpPr/>
          <p:nvPr/>
        </p:nvSpPr>
        <p:spPr>
          <a:xfrm>
            <a:off x="0" y="0"/>
            <a:ext cx="320040" cy="6858000"/>
          </a:xfrm>
          <a:prstGeom prst="rect">
            <a:avLst/>
          </a:prstGeom>
          <a:solidFill>
            <a:srgbClr val="CC0000"/>
          </a:solidFill>
          <a:ln w="12700">
            <a:solidFill>
              <a:srgbClr val="333333"/>
            </a:solidFill>
            <a:prstDash val="solid"/>
          </a:ln>
        </p:spPr>
      </p:sp>
      <p:sp>
        <p:nvSpPr>
          <p:cNvPr id="3" name="Text 1"/>
          <p:cNvSpPr/>
          <p:nvPr/>
        </p:nvSpPr>
        <p:spPr>
          <a:xfrm>
            <a:off x="822960" y="2286000"/>
            <a:ext cx="7315200" cy="365760"/>
          </a:xfrm>
          <a:prstGeom prst="rect">
            <a:avLst/>
          </a:prstGeom>
          <a:noFill/>
          <a:ln/>
        </p:spPr>
        <p:txBody>
          <a:bodyPr wrap="square" lIns="0" tIns="0" rIns="0" bIns="0" rtlCol="0" anchor="ctr"/>
          <a:lstStyle/>
          <a:p>
            <a:pPr marL="0" indent="0">
              <a:buNone/>
            </a:pPr>
            <a:r>
              <a:rPr lang="en-US" sz="1200" b="1" kern="0" spc="600" dirty="0">
                <a:solidFill>
                  <a:srgbClr val="CC0000"/>
                </a:solidFill>
                <a:latin typeface="Calibri" pitchFamily="34" charset="0"/>
                <a:ea typeface="Calibri" pitchFamily="34" charset="-122"/>
                <a:cs typeface="Calibri" pitchFamily="34" charset="-120"/>
              </a:rPr>
              <a:t>PART 2</a:t>
            </a:r>
            <a:endParaRPr lang="en-US" sz="1200" dirty="0"/>
          </a:p>
        </p:txBody>
      </p:sp>
      <p:sp>
        <p:nvSpPr>
          <p:cNvPr id="4" name="Text 2"/>
          <p:cNvSpPr/>
          <p:nvPr/>
        </p:nvSpPr>
        <p:spPr>
          <a:xfrm>
            <a:off x="822960" y="2697480"/>
            <a:ext cx="10972800" cy="365760"/>
          </a:xfrm>
          <a:prstGeom prst="rect">
            <a:avLst/>
          </a:prstGeom>
          <a:noFill/>
          <a:ln/>
        </p:spPr>
        <p:txBody>
          <a:bodyPr wrap="square" lIns="0" tIns="0" rIns="0" bIns="0" rtlCol="0" anchor="ctr"/>
          <a:lstStyle/>
          <a:p>
            <a:pPr marL="0" indent="0">
              <a:buNone/>
            </a:pPr>
            <a:r>
              <a:rPr lang="en-US" sz="1700" i="1" dirty="0">
                <a:solidFill>
                  <a:srgbClr val="B8C2D9"/>
                </a:solidFill>
                <a:latin typeface="Calibri" pitchFamily="34" charset="0"/>
                <a:ea typeface="Calibri" pitchFamily="34" charset="-122"/>
                <a:cs typeface="Calibri" pitchFamily="34" charset="-120"/>
              </a:rPr>
              <a:t>Background &amp; Related Work</a:t>
            </a:r>
            <a:endParaRPr lang="en-US" sz="1700" dirty="0"/>
          </a:p>
        </p:txBody>
      </p:sp>
      <p:sp>
        <p:nvSpPr>
          <p:cNvPr id="5" name="Text 3"/>
          <p:cNvSpPr/>
          <p:nvPr/>
        </p:nvSpPr>
        <p:spPr>
          <a:xfrm>
            <a:off x="822960" y="3154680"/>
            <a:ext cx="10972800" cy="1828800"/>
          </a:xfrm>
          <a:prstGeom prst="rect">
            <a:avLst/>
          </a:prstGeom>
          <a:noFill/>
          <a:ln/>
        </p:spPr>
        <p:txBody>
          <a:bodyPr wrap="square" lIns="0" tIns="0" rIns="0" bIns="0" rtlCol="0" anchor="ctr"/>
          <a:lstStyle/>
          <a:p>
            <a:pPr marL="0" indent="0">
              <a:lnSpc>
                <a:spcPct val="105000"/>
              </a:lnSpc>
              <a:buNone/>
            </a:pPr>
            <a:r>
              <a:rPr lang="en-US" sz="4200" b="1" dirty="0">
                <a:solidFill>
                  <a:srgbClr val="FFFFFF"/>
                </a:solidFill>
                <a:latin typeface="Calibri" pitchFamily="34" charset="0"/>
                <a:ea typeface="Calibri" pitchFamily="34" charset="-122"/>
                <a:cs typeface="Calibri" pitchFamily="34" charset="-120"/>
              </a:rPr>
              <a:t>Where this work</a:t>
            </a:r>
            <a:endParaRPr lang="en-US" sz="4200" dirty="0"/>
          </a:p>
          <a:p>
            <a:pPr marL="0" indent="0">
              <a:lnSpc>
                <a:spcPct val="105000"/>
              </a:lnSpc>
              <a:buNone/>
            </a:pPr>
            <a:r>
              <a:rPr lang="en-US" sz="4200" b="1" dirty="0">
                <a:solidFill>
                  <a:srgbClr val="FFFFFF"/>
                </a:solidFill>
                <a:latin typeface="Calibri" pitchFamily="34" charset="0"/>
                <a:ea typeface="Calibri" pitchFamily="34" charset="-122"/>
                <a:cs typeface="Calibri" pitchFamily="34" charset="-120"/>
              </a:rPr>
              <a:t>sits in the literature</a:t>
            </a:r>
            <a:endParaRPr lang="en-US" sz="4200" dirty="0"/>
          </a:p>
        </p:txBody>
      </p:sp>
      <p:sp>
        <p:nvSpPr>
          <p:cNvPr id="6" name="Shape 4"/>
          <p:cNvSpPr/>
          <p:nvPr/>
        </p:nvSpPr>
        <p:spPr>
          <a:xfrm>
            <a:off x="822960" y="5120640"/>
            <a:ext cx="2743200" cy="0"/>
          </a:xfrm>
          <a:prstGeom prst="line">
            <a:avLst/>
          </a:prstGeom>
          <a:noFill/>
          <a:ln w="25400">
            <a:solidFill>
              <a:srgbClr val="CC0000"/>
            </a:solidFill>
            <a:prstDash val="solid"/>
          </a:ln>
        </p:spPr>
      </p:sp>
      <p:sp>
        <p:nvSpPr>
          <p:cNvPr id="7" name="Text 5"/>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8A95B0"/>
                </a:solidFill>
                <a:latin typeface="Calibri" pitchFamily="34" charset="0"/>
                <a:ea typeface="Calibri" pitchFamily="34" charset="-122"/>
                <a:cs typeface="Calibri" pitchFamily="34" charset="-120"/>
              </a:rPr>
              <a:t>7 / 30</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BACKGROUND</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Three families of C-to-Rust translation</a:t>
            </a:r>
            <a:endParaRPr lang="en-US" sz="2800" dirty="0"/>
          </a:p>
        </p:txBody>
      </p:sp>
      <p:sp>
        <p:nvSpPr>
          <p:cNvPr id="4" name="Shape 2"/>
          <p:cNvSpPr/>
          <p:nvPr/>
        </p:nvSpPr>
        <p:spPr>
          <a:xfrm>
            <a:off x="548640" y="1572768"/>
            <a:ext cx="2011680" cy="1371600"/>
          </a:xfrm>
          <a:prstGeom prst="rect">
            <a:avLst/>
          </a:prstGeom>
          <a:solidFill>
            <a:srgbClr val="1A2238"/>
          </a:solidFill>
          <a:ln w="12700">
            <a:solidFill>
              <a:srgbClr val="333333"/>
            </a:solidFill>
            <a:prstDash val="solid"/>
          </a:ln>
        </p:spPr>
      </p:sp>
      <p:sp>
        <p:nvSpPr>
          <p:cNvPr id="5" name="Text 3"/>
          <p:cNvSpPr/>
          <p:nvPr/>
        </p:nvSpPr>
        <p:spPr>
          <a:xfrm>
            <a:off x="640080" y="1682496"/>
            <a:ext cx="1828800" cy="256032"/>
          </a:xfrm>
          <a:prstGeom prst="rect">
            <a:avLst/>
          </a:prstGeom>
          <a:noFill/>
          <a:ln/>
        </p:spPr>
        <p:txBody>
          <a:bodyPr wrap="square" lIns="0" tIns="0" rIns="0" bIns="0" rtlCol="0" anchor="ctr"/>
          <a:lstStyle/>
          <a:p>
            <a:pPr marL="0" indent="0">
              <a:buNone/>
            </a:pPr>
            <a:r>
              <a:rPr lang="en-US" sz="1000" b="1" kern="0" spc="400" dirty="0">
                <a:solidFill>
                  <a:srgbClr val="CC0000"/>
                </a:solidFill>
                <a:latin typeface="Calibri" pitchFamily="34" charset="0"/>
                <a:ea typeface="Calibri" pitchFamily="34" charset="-122"/>
                <a:cs typeface="Calibri" pitchFamily="34" charset="-120"/>
              </a:rPr>
              <a:t>RULE-BASED</a:t>
            </a:r>
            <a:endParaRPr lang="en-US" sz="1000" dirty="0"/>
          </a:p>
        </p:txBody>
      </p:sp>
      <p:sp>
        <p:nvSpPr>
          <p:cNvPr id="6" name="Text 4"/>
          <p:cNvSpPr/>
          <p:nvPr/>
        </p:nvSpPr>
        <p:spPr>
          <a:xfrm>
            <a:off x="640080" y="1984248"/>
            <a:ext cx="1828800" cy="868680"/>
          </a:xfrm>
          <a:prstGeom prst="rect">
            <a:avLst/>
          </a:prstGeom>
          <a:noFill/>
          <a:ln/>
        </p:spPr>
        <p:txBody>
          <a:bodyPr wrap="square" lIns="0" tIns="0" rIns="0" bIns="0" rtlCol="0" anchor="ctr"/>
          <a:lstStyle/>
          <a:p>
            <a:pPr marL="0" indent="0">
              <a:lnSpc>
                <a:spcPct val="115000"/>
              </a:lnSpc>
              <a:buNone/>
            </a:pPr>
            <a:r>
              <a:rPr lang="en-US" sz="1300" b="1" dirty="0">
                <a:solidFill>
                  <a:srgbClr val="FFFFFF"/>
                </a:solidFill>
                <a:latin typeface="Calibri" pitchFamily="34" charset="0"/>
                <a:ea typeface="Calibri" pitchFamily="34" charset="-122"/>
                <a:cs typeface="Calibri" pitchFamily="34" charset="-120"/>
              </a:rPr>
              <a:t>C2Rust, CRustS</a:t>
            </a:r>
            <a:endParaRPr lang="en-US" sz="1300" dirty="0"/>
          </a:p>
        </p:txBody>
      </p:sp>
      <p:sp>
        <p:nvSpPr>
          <p:cNvPr id="7" name="Shape 5"/>
          <p:cNvSpPr/>
          <p:nvPr/>
        </p:nvSpPr>
        <p:spPr>
          <a:xfrm>
            <a:off x="2560320" y="1572768"/>
            <a:ext cx="9052560" cy="1371600"/>
          </a:xfrm>
          <a:prstGeom prst="rect">
            <a:avLst/>
          </a:prstGeom>
          <a:solidFill>
            <a:srgbClr val="F8FAFC"/>
          </a:solidFill>
          <a:ln w="12700">
            <a:solidFill>
              <a:srgbClr val="E5E9F0"/>
            </a:solidFill>
            <a:prstDash val="solid"/>
          </a:ln>
        </p:spPr>
      </p:sp>
      <p:sp>
        <p:nvSpPr>
          <p:cNvPr id="8" name="Text 6"/>
          <p:cNvSpPr/>
          <p:nvPr/>
        </p:nvSpPr>
        <p:spPr>
          <a:xfrm>
            <a:off x="2743200" y="1709928"/>
            <a:ext cx="8686800" cy="1143000"/>
          </a:xfrm>
          <a:prstGeom prst="rect">
            <a:avLst/>
          </a:prstGeom>
          <a:noFill/>
          <a:ln/>
        </p:spPr>
        <p:txBody>
          <a:bodyPr wrap="square" lIns="0" tIns="0" rIns="0" bIns="0" rtlCol="0" anchor="ctr"/>
          <a:lstStyle/>
          <a:p>
            <a:pPr marL="0" indent="0">
              <a:lnSpc>
                <a:spcPct val="130000"/>
              </a:lnSpc>
              <a:buNone/>
            </a:pPr>
            <a:r>
              <a:rPr lang="en-US" sz="1200" b="1" dirty="0">
                <a:solidFill>
                  <a:srgbClr val="1A2238"/>
                </a:solidFill>
                <a:latin typeface="Calibri" pitchFamily="34" charset="0"/>
                <a:ea typeface="Calibri" pitchFamily="34" charset="-122"/>
                <a:cs typeface="Calibri" pitchFamily="34" charset="-120"/>
              </a:rPr>
              <a:t>What it does.  </a:t>
            </a:r>
            <a:r>
              <a:rPr lang="en-US" sz="1200" dirty="0">
                <a:solidFill>
                  <a:srgbClr val="334155"/>
                </a:solidFill>
                <a:latin typeface="Calibri" pitchFamily="34" charset="0"/>
                <a:ea typeface="Calibri" pitchFamily="34" charset="-122"/>
                <a:cs typeface="Calibri" pitchFamily="34" charset="-120"/>
              </a:rPr>
              <a:t>Syntactic translation producing functionally equivalent Rust.</a:t>
            </a:r>
            <a:endParaRPr lang="en-US" sz="1200" dirty="0"/>
          </a:p>
          <a:p>
            <a:pPr marL="0" indent="0">
              <a:lnSpc>
                <a:spcPct val="130000"/>
              </a:lnSpc>
              <a:buNone/>
            </a:pPr>
            <a:r>
              <a:rPr lang="en-US" sz="1200" b="1" dirty="0">
                <a:solidFill>
                  <a:srgbClr val="CC0000"/>
                </a:solidFill>
                <a:latin typeface="Calibri" pitchFamily="34" charset="0"/>
                <a:ea typeface="Calibri" pitchFamily="34" charset="-122"/>
                <a:cs typeface="Calibri" pitchFamily="34" charset="-120"/>
              </a:rPr>
              <a:t>Trade-off.  </a:t>
            </a:r>
            <a:r>
              <a:rPr lang="en-US" sz="1200" dirty="0">
                <a:solidFill>
                  <a:srgbClr val="334155"/>
                </a:solidFill>
                <a:latin typeface="Calibri" pitchFamily="34" charset="0"/>
                <a:ea typeface="Calibri" pitchFamily="34" charset="-122"/>
                <a:cs typeface="Calibri" pitchFamily="34" charset="-120"/>
              </a:rPr>
              <a:t>Relies heavily on unsafe; mirrors C structure closely. (Emre et al. 2021, Ling et al. 2022)</a:t>
            </a:r>
            <a:endParaRPr lang="en-US" sz="1200" dirty="0"/>
          </a:p>
        </p:txBody>
      </p:sp>
      <p:sp>
        <p:nvSpPr>
          <p:cNvPr id="9" name="Shape 7"/>
          <p:cNvSpPr/>
          <p:nvPr/>
        </p:nvSpPr>
        <p:spPr>
          <a:xfrm>
            <a:off x="548640" y="3127248"/>
            <a:ext cx="2011680" cy="1371600"/>
          </a:xfrm>
          <a:prstGeom prst="rect">
            <a:avLst/>
          </a:prstGeom>
          <a:solidFill>
            <a:srgbClr val="1A2238"/>
          </a:solidFill>
          <a:ln w="12700">
            <a:solidFill>
              <a:srgbClr val="333333"/>
            </a:solidFill>
            <a:prstDash val="solid"/>
          </a:ln>
        </p:spPr>
      </p:sp>
      <p:sp>
        <p:nvSpPr>
          <p:cNvPr id="10" name="Text 8"/>
          <p:cNvSpPr/>
          <p:nvPr/>
        </p:nvSpPr>
        <p:spPr>
          <a:xfrm>
            <a:off x="640080" y="3236976"/>
            <a:ext cx="1828800" cy="256032"/>
          </a:xfrm>
          <a:prstGeom prst="rect">
            <a:avLst/>
          </a:prstGeom>
          <a:noFill/>
          <a:ln/>
        </p:spPr>
        <p:txBody>
          <a:bodyPr wrap="square" lIns="0" tIns="0" rIns="0" bIns="0" rtlCol="0" anchor="ctr"/>
          <a:lstStyle/>
          <a:p>
            <a:pPr marL="0" indent="0">
              <a:buNone/>
            </a:pPr>
            <a:r>
              <a:rPr lang="en-US" sz="1000" b="1" kern="0" spc="400" dirty="0">
                <a:solidFill>
                  <a:srgbClr val="CC0000"/>
                </a:solidFill>
                <a:latin typeface="Calibri" pitchFamily="34" charset="0"/>
                <a:ea typeface="Calibri" pitchFamily="34" charset="-122"/>
                <a:cs typeface="Calibri" pitchFamily="34" charset="-120"/>
              </a:rPr>
              <a:t>LLM-ASSISTED</a:t>
            </a:r>
            <a:endParaRPr lang="en-US" sz="1000" dirty="0"/>
          </a:p>
        </p:txBody>
      </p:sp>
      <p:sp>
        <p:nvSpPr>
          <p:cNvPr id="11" name="Text 9"/>
          <p:cNvSpPr/>
          <p:nvPr/>
        </p:nvSpPr>
        <p:spPr>
          <a:xfrm>
            <a:off x="640080" y="3538728"/>
            <a:ext cx="1828800" cy="868680"/>
          </a:xfrm>
          <a:prstGeom prst="rect">
            <a:avLst/>
          </a:prstGeom>
          <a:noFill/>
          <a:ln/>
        </p:spPr>
        <p:txBody>
          <a:bodyPr wrap="square" lIns="0" tIns="0" rIns="0" bIns="0" rtlCol="0" anchor="ctr"/>
          <a:lstStyle/>
          <a:p>
            <a:pPr marL="0" indent="0">
              <a:lnSpc>
                <a:spcPct val="115000"/>
              </a:lnSpc>
              <a:buNone/>
            </a:pPr>
            <a:r>
              <a:rPr lang="en-US" sz="1300" b="1" dirty="0">
                <a:solidFill>
                  <a:srgbClr val="FFFFFF"/>
                </a:solidFill>
                <a:latin typeface="Calibri" pitchFamily="34" charset="0"/>
                <a:ea typeface="Calibri" pitchFamily="34" charset="-122"/>
                <a:cs typeface="Calibri" pitchFamily="34" charset="-120"/>
              </a:rPr>
              <a:t>SACTOR, C2SaferRust</a:t>
            </a:r>
            <a:endParaRPr lang="en-US" sz="1300" dirty="0"/>
          </a:p>
        </p:txBody>
      </p:sp>
      <p:sp>
        <p:nvSpPr>
          <p:cNvPr id="12" name="Shape 10"/>
          <p:cNvSpPr/>
          <p:nvPr/>
        </p:nvSpPr>
        <p:spPr>
          <a:xfrm>
            <a:off x="2560320" y="3127248"/>
            <a:ext cx="9052560" cy="1371600"/>
          </a:xfrm>
          <a:prstGeom prst="rect">
            <a:avLst/>
          </a:prstGeom>
          <a:solidFill>
            <a:srgbClr val="F8FAFC"/>
          </a:solidFill>
          <a:ln w="12700">
            <a:solidFill>
              <a:srgbClr val="E5E9F0"/>
            </a:solidFill>
            <a:prstDash val="solid"/>
          </a:ln>
        </p:spPr>
      </p:sp>
      <p:sp>
        <p:nvSpPr>
          <p:cNvPr id="13" name="Text 11"/>
          <p:cNvSpPr/>
          <p:nvPr/>
        </p:nvSpPr>
        <p:spPr>
          <a:xfrm>
            <a:off x="2743200" y="3264408"/>
            <a:ext cx="8686800" cy="1143000"/>
          </a:xfrm>
          <a:prstGeom prst="rect">
            <a:avLst/>
          </a:prstGeom>
          <a:noFill/>
          <a:ln/>
        </p:spPr>
        <p:txBody>
          <a:bodyPr wrap="square" lIns="0" tIns="0" rIns="0" bIns="0" rtlCol="0" anchor="ctr"/>
          <a:lstStyle/>
          <a:p>
            <a:pPr marL="0" indent="0">
              <a:lnSpc>
                <a:spcPct val="130000"/>
              </a:lnSpc>
              <a:buNone/>
            </a:pPr>
            <a:r>
              <a:rPr lang="en-US" sz="1200" b="1" dirty="0">
                <a:solidFill>
                  <a:srgbClr val="1A2238"/>
                </a:solidFill>
                <a:latin typeface="Calibri" pitchFamily="34" charset="0"/>
                <a:ea typeface="Calibri" pitchFamily="34" charset="-122"/>
                <a:cs typeface="Calibri" pitchFamily="34" charset="-120"/>
              </a:rPr>
              <a:t>What it does.  </a:t>
            </a:r>
            <a:r>
              <a:rPr lang="en-US" sz="1200" dirty="0">
                <a:solidFill>
                  <a:srgbClr val="334155"/>
                </a:solidFill>
                <a:latin typeface="Calibri" pitchFamily="34" charset="0"/>
                <a:ea typeface="Calibri" pitchFamily="34" charset="-122"/>
                <a:cs typeface="Calibri" pitchFamily="34" charset="-120"/>
              </a:rPr>
              <a:t>Staged translation with static-analysis hints and feedback-based repair.</a:t>
            </a:r>
            <a:endParaRPr lang="en-US" sz="1200" dirty="0"/>
          </a:p>
          <a:p>
            <a:pPr marL="0" indent="0">
              <a:lnSpc>
                <a:spcPct val="130000"/>
              </a:lnSpc>
              <a:buNone/>
            </a:pPr>
            <a:r>
              <a:rPr lang="en-US" sz="1200" b="1" dirty="0">
                <a:solidFill>
                  <a:srgbClr val="CC0000"/>
                </a:solidFill>
                <a:latin typeface="Calibri" pitchFamily="34" charset="0"/>
                <a:ea typeface="Calibri" pitchFamily="34" charset="-122"/>
                <a:cs typeface="Calibri" pitchFamily="34" charset="-120"/>
              </a:rPr>
              <a:t>Trade-off.  </a:t>
            </a:r>
            <a:r>
              <a:rPr lang="en-US" sz="1200" dirty="0">
                <a:solidFill>
                  <a:srgbClr val="334155"/>
                </a:solidFill>
                <a:latin typeface="Calibri" pitchFamily="34" charset="0"/>
                <a:ea typeface="Calibri" pitchFamily="34" charset="-122"/>
                <a:cs typeface="Calibri" pitchFamily="34" charset="-120"/>
              </a:rPr>
              <a:t>More idiomatic Rust, but sensitive to input structure and prompting. (Zhou et al. 2025, Nitin et al. 2025)</a:t>
            </a:r>
            <a:endParaRPr lang="en-US" sz="1200" dirty="0"/>
          </a:p>
        </p:txBody>
      </p:sp>
      <p:sp>
        <p:nvSpPr>
          <p:cNvPr id="14" name="Shape 12"/>
          <p:cNvSpPr/>
          <p:nvPr/>
        </p:nvSpPr>
        <p:spPr>
          <a:xfrm>
            <a:off x="548640" y="4681728"/>
            <a:ext cx="2011680" cy="1371600"/>
          </a:xfrm>
          <a:prstGeom prst="rect">
            <a:avLst/>
          </a:prstGeom>
          <a:solidFill>
            <a:srgbClr val="1A2238"/>
          </a:solidFill>
          <a:ln w="12700">
            <a:solidFill>
              <a:srgbClr val="333333"/>
            </a:solidFill>
            <a:prstDash val="solid"/>
          </a:ln>
        </p:spPr>
      </p:sp>
      <p:sp>
        <p:nvSpPr>
          <p:cNvPr id="15" name="Text 13"/>
          <p:cNvSpPr/>
          <p:nvPr/>
        </p:nvSpPr>
        <p:spPr>
          <a:xfrm>
            <a:off x="640080" y="4791456"/>
            <a:ext cx="1828800" cy="256032"/>
          </a:xfrm>
          <a:prstGeom prst="rect">
            <a:avLst/>
          </a:prstGeom>
          <a:noFill/>
          <a:ln/>
        </p:spPr>
        <p:txBody>
          <a:bodyPr wrap="square" lIns="0" tIns="0" rIns="0" bIns="0" rtlCol="0" anchor="ctr"/>
          <a:lstStyle/>
          <a:p>
            <a:pPr marL="0" indent="0">
              <a:buNone/>
            </a:pPr>
            <a:r>
              <a:rPr lang="en-US" sz="1000" b="1" kern="0" spc="400" dirty="0">
                <a:solidFill>
                  <a:srgbClr val="CC0000"/>
                </a:solidFill>
                <a:latin typeface="Calibri" pitchFamily="34" charset="0"/>
                <a:ea typeface="Calibri" pitchFamily="34" charset="-122"/>
                <a:cs typeface="Calibri" pitchFamily="34" charset="-120"/>
              </a:rPr>
              <a:t>PROJECT-LEVEL</a:t>
            </a:r>
            <a:endParaRPr lang="en-US" sz="1000" dirty="0"/>
          </a:p>
        </p:txBody>
      </p:sp>
      <p:sp>
        <p:nvSpPr>
          <p:cNvPr id="16" name="Text 14"/>
          <p:cNvSpPr/>
          <p:nvPr/>
        </p:nvSpPr>
        <p:spPr>
          <a:xfrm>
            <a:off x="640080" y="5093208"/>
            <a:ext cx="1828800" cy="868680"/>
          </a:xfrm>
          <a:prstGeom prst="rect">
            <a:avLst/>
          </a:prstGeom>
          <a:noFill/>
          <a:ln/>
        </p:spPr>
        <p:txBody>
          <a:bodyPr wrap="square" lIns="0" tIns="0" rIns="0" bIns="0" rtlCol="0" anchor="ctr"/>
          <a:lstStyle/>
          <a:p>
            <a:pPr marL="0" indent="0">
              <a:lnSpc>
                <a:spcPct val="115000"/>
              </a:lnSpc>
              <a:buNone/>
            </a:pPr>
            <a:r>
              <a:rPr lang="en-US" sz="1300" b="1" dirty="0">
                <a:solidFill>
                  <a:srgbClr val="FFFFFF"/>
                </a:solidFill>
                <a:latin typeface="Calibri" pitchFamily="34" charset="0"/>
                <a:ea typeface="Calibri" pitchFamily="34" charset="-122"/>
                <a:cs typeface="Calibri" pitchFamily="34" charset="-120"/>
              </a:rPr>
              <a:t>EvoC2Rust</a:t>
            </a:r>
            <a:endParaRPr lang="en-US" sz="1300" dirty="0"/>
          </a:p>
        </p:txBody>
      </p:sp>
      <p:sp>
        <p:nvSpPr>
          <p:cNvPr id="17" name="Shape 15"/>
          <p:cNvSpPr/>
          <p:nvPr/>
        </p:nvSpPr>
        <p:spPr>
          <a:xfrm>
            <a:off x="2560320" y="4681728"/>
            <a:ext cx="9052560" cy="1371600"/>
          </a:xfrm>
          <a:prstGeom prst="rect">
            <a:avLst/>
          </a:prstGeom>
          <a:solidFill>
            <a:srgbClr val="F8FAFC"/>
          </a:solidFill>
          <a:ln w="12700">
            <a:solidFill>
              <a:srgbClr val="E5E9F0"/>
            </a:solidFill>
            <a:prstDash val="solid"/>
          </a:ln>
        </p:spPr>
      </p:sp>
      <p:sp>
        <p:nvSpPr>
          <p:cNvPr id="18" name="Text 16"/>
          <p:cNvSpPr/>
          <p:nvPr/>
        </p:nvSpPr>
        <p:spPr>
          <a:xfrm>
            <a:off x="2743200" y="4818888"/>
            <a:ext cx="8686800" cy="1143000"/>
          </a:xfrm>
          <a:prstGeom prst="rect">
            <a:avLst/>
          </a:prstGeom>
          <a:noFill/>
          <a:ln/>
        </p:spPr>
        <p:txBody>
          <a:bodyPr wrap="square" lIns="0" tIns="0" rIns="0" bIns="0" rtlCol="0" anchor="ctr"/>
          <a:lstStyle/>
          <a:p>
            <a:pPr marL="0" indent="0">
              <a:lnSpc>
                <a:spcPct val="130000"/>
              </a:lnSpc>
              <a:buNone/>
            </a:pPr>
            <a:r>
              <a:rPr lang="en-US" sz="1200" b="1" dirty="0">
                <a:solidFill>
                  <a:srgbClr val="1A2238"/>
                </a:solidFill>
                <a:latin typeface="Calibri" pitchFamily="34" charset="0"/>
                <a:ea typeface="Calibri" pitchFamily="34" charset="-122"/>
                <a:cs typeface="Calibri" pitchFamily="34" charset="-120"/>
              </a:rPr>
              <a:t>What it does.  </a:t>
            </a:r>
            <a:r>
              <a:rPr lang="en-US" sz="1200" dirty="0">
                <a:solidFill>
                  <a:srgbClr val="334155"/>
                </a:solidFill>
                <a:latin typeface="Calibri" pitchFamily="34" charset="0"/>
                <a:ea typeface="Calibri" pitchFamily="34" charset="-122"/>
                <a:cs typeface="Calibri" pitchFamily="34" charset="-120"/>
              </a:rPr>
              <a:t>Skeleton-guided framework combining rule-based scaffolding with LLM-driven module translation.</a:t>
            </a:r>
            <a:endParaRPr lang="en-US" sz="1200" dirty="0"/>
          </a:p>
          <a:p>
            <a:pPr marL="0" indent="0">
              <a:lnSpc>
                <a:spcPct val="130000"/>
              </a:lnSpc>
              <a:buNone/>
            </a:pPr>
            <a:r>
              <a:rPr lang="en-US" sz="1200" b="1" dirty="0">
                <a:solidFill>
                  <a:srgbClr val="CC0000"/>
                </a:solidFill>
                <a:latin typeface="Calibri" pitchFamily="34" charset="0"/>
                <a:ea typeface="Calibri" pitchFamily="34" charset="-122"/>
                <a:cs typeface="Calibri" pitchFamily="34" charset="-120"/>
              </a:rPr>
              <a:t>Trade-off.  </a:t>
            </a:r>
            <a:r>
              <a:rPr lang="en-US" sz="1200" dirty="0">
                <a:solidFill>
                  <a:srgbClr val="334155"/>
                </a:solidFill>
                <a:latin typeface="Calibri" pitchFamily="34" charset="0"/>
                <a:ea typeface="Calibri" pitchFamily="34" charset="-122"/>
                <a:cs typeface="Calibri" pitchFamily="34" charset="-120"/>
              </a:rPr>
              <a:t>Scales beyond single functions but adds orchestration complexity. (Wang et al. 2025)</a:t>
            </a:r>
            <a:endParaRPr lang="en-US" sz="1200" dirty="0"/>
          </a:p>
        </p:txBody>
      </p:sp>
      <p:sp>
        <p:nvSpPr>
          <p:cNvPr id="19" name="Shape 17"/>
          <p:cNvSpPr/>
          <p:nvPr/>
        </p:nvSpPr>
        <p:spPr>
          <a:xfrm>
            <a:off x="548640" y="6236208"/>
            <a:ext cx="11064240" cy="457200"/>
          </a:xfrm>
          <a:prstGeom prst="rect">
            <a:avLst/>
          </a:prstGeom>
          <a:solidFill>
            <a:srgbClr val="1A2238"/>
          </a:solidFill>
          <a:ln w="12700">
            <a:solidFill>
              <a:srgbClr val="333333"/>
            </a:solidFill>
            <a:prstDash val="solid"/>
          </a:ln>
        </p:spPr>
      </p:sp>
      <p:sp>
        <p:nvSpPr>
          <p:cNvPr id="20" name="Text 18"/>
          <p:cNvSpPr/>
          <p:nvPr/>
        </p:nvSpPr>
        <p:spPr>
          <a:xfrm>
            <a:off x="777240" y="6281928"/>
            <a:ext cx="10607040" cy="365760"/>
          </a:xfrm>
          <a:prstGeom prst="rect">
            <a:avLst/>
          </a:prstGeom>
          <a:noFill/>
          <a:ln/>
        </p:spPr>
        <p:txBody>
          <a:bodyPr wrap="square" lIns="0" tIns="0" rIns="0" bIns="0" rtlCol="0" anchor="ctr"/>
          <a:lstStyle/>
          <a:p>
            <a:pPr marL="0" indent="0">
              <a:buNone/>
            </a:pPr>
            <a:endParaRPr lang="en-US" sz="1200" dirty="0"/>
          </a:p>
        </p:txBody>
      </p:sp>
      <p:sp>
        <p:nvSpPr>
          <p:cNvPr id="21" name="Shape 19"/>
          <p:cNvSpPr/>
          <p:nvPr/>
        </p:nvSpPr>
        <p:spPr>
          <a:xfrm>
            <a:off x="548640" y="6446520"/>
            <a:ext cx="11064240" cy="0"/>
          </a:xfrm>
          <a:prstGeom prst="line">
            <a:avLst/>
          </a:prstGeom>
          <a:noFill/>
          <a:ln w="9525">
            <a:solidFill>
              <a:srgbClr val="E2E8F0"/>
            </a:solidFill>
            <a:prstDash val="solid"/>
          </a:ln>
        </p:spPr>
      </p:sp>
      <p:sp>
        <p:nvSpPr>
          <p:cNvPr id="22" name="Text 20"/>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23" name="Text 21"/>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8 / 30</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BACKGROUND</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Technical debt: what the literature tells us</a:t>
            </a:r>
            <a:endParaRPr lang="en-US" sz="2800" dirty="0"/>
          </a:p>
        </p:txBody>
      </p:sp>
      <p:sp>
        <p:nvSpPr>
          <p:cNvPr id="4" name="Shape 2"/>
          <p:cNvSpPr/>
          <p:nvPr/>
        </p:nvSpPr>
        <p:spPr>
          <a:xfrm>
            <a:off x="548640" y="1554480"/>
            <a:ext cx="5394960" cy="2011680"/>
          </a:xfrm>
          <a:prstGeom prst="rect">
            <a:avLst/>
          </a:prstGeom>
          <a:solidFill>
            <a:srgbClr val="F8FAFC"/>
          </a:solidFill>
          <a:ln w="12700">
            <a:solidFill>
              <a:srgbClr val="E5E9F0"/>
            </a:solidFill>
            <a:prstDash val="solid"/>
          </a:ln>
        </p:spPr>
      </p:sp>
      <p:sp>
        <p:nvSpPr>
          <p:cNvPr id="5" name="Shape 3"/>
          <p:cNvSpPr/>
          <p:nvPr/>
        </p:nvSpPr>
        <p:spPr>
          <a:xfrm>
            <a:off x="548640" y="1554480"/>
            <a:ext cx="1188720" cy="2011680"/>
          </a:xfrm>
          <a:prstGeom prst="rect">
            <a:avLst/>
          </a:prstGeom>
          <a:solidFill>
            <a:srgbClr val="1A2238"/>
          </a:solidFill>
          <a:ln w="12700">
            <a:solidFill>
              <a:srgbClr val="333333"/>
            </a:solidFill>
            <a:prstDash val="solid"/>
          </a:ln>
        </p:spPr>
      </p:sp>
      <p:sp>
        <p:nvSpPr>
          <p:cNvPr id="6" name="Text 4"/>
          <p:cNvSpPr/>
          <p:nvPr/>
        </p:nvSpPr>
        <p:spPr>
          <a:xfrm>
            <a:off x="548640" y="1783080"/>
            <a:ext cx="1188720" cy="457200"/>
          </a:xfrm>
          <a:prstGeom prst="rect">
            <a:avLst/>
          </a:prstGeom>
          <a:noFill/>
          <a:ln/>
        </p:spPr>
        <p:txBody>
          <a:bodyPr wrap="square" lIns="0" tIns="0" rIns="0" bIns="0" rtlCol="0" anchor="ctr"/>
          <a:lstStyle/>
          <a:p>
            <a:pPr marL="0" indent="0" algn="ctr">
              <a:buNone/>
            </a:pPr>
            <a:r>
              <a:rPr lang="en-US" sz="1100" b="1" dirty="0">
                <a:solidFill>
                  <a:srgbClr val="CC0000"/>
                </a:solidFill>
                <a:latin typeface="Calibri" pitchFamily="34" charset="0"/>
                <a:ea typeface="Calibri" pitchFamily="34" charset="-122"/>
                <a:cs typeface="Calibri" pitchFamily="34" charset="-120"/>
              </a:rPr>
              <a:t>1992</a:t>
            </a:r>
            <a:endParaRPr lang="en-US" sz="1100" dirty="0"/>
          </a:p>
        </p:txBody>
      </p:sp>
      <p:sp>
        <p:nvSpPr>
          <p:cNvPr id="7" name="Text 5"/>
          <p:cNvSpPr/>
          <p:nvPr/>
        </p:nvSpPr>
        <p:spPr>
          <a:xfrm>
            <a:off x="548640" y="2240280"/>
            <a:ext cx="1188720" cy="1188720"/>
          </a:xfrm>
          <a:prstGeom prst="rect">
            <a:avLst/>
          </a:prstGeom>
          <a:noFill/>
          <a:ln/>
        </p:spPr>
        <p:txBody>
          <a:bodyPr wrap="square" lIns="0" tIns="0" rIns="0" bIns="0" rtlCol="0" anchor="ctr"/>
          <a:lstStyle/>
          <a:p>
            <a:pPr marL="0" indent="0" algn="ctr">
              <a:lnSpc>
                <a:spcPct val="120000"/>
              </a:lnSpc>
              <a:buNone/>
            </a:pPr>
            <a:r>
              <a:rPr lang="en-US" sz="1200" b="1" dirty="0">
                <a:solidFill>
                  <a:srgbClr val="FFFFFF"/>
                </a:solidFill>
                <a:latin typeface="Calibri" pitchFamily="34" charset="0"/>
                <a:ea typeface="Calibri" pitchFamily="34" charset="-122"/>
                <a:cs typeface="Calibri" pitchFamily="34" charset="-120"/>
              </a:rPr>
              <a:t>Cunningham</a:t>
            </a:r>
            <a:endParaRPr lang="en-US" sz="1200" dirty="0"/>
          </a:p>
        </p:txBody>
      </p:sp>
      <p:sp>
        <p:nvSpPr>
          <p:cNvPr id="8" name="Text 6"/>
          <p:cNvSpPr/>
          <p:nvPr/>
        </p:nvSpPr>
        <p:spPr>
          <a:xfrm>
            <a:off x="1874520" y="1691640"/>
            <a:ext cx="3886200" cy="347472"/>
          </a:xfrm>
          <a:prstGeom prst="rect">
            <a:avLst/>
          </a:prstGeom>
          <a:noFill/>
          <a:ln/>
        </p:spPr>
        <p:txBody>
          <a:bodyPr wrap="square" lIns="0" tIns="0" rIns="0" bIns="0" rtlCol="0" anchor="ctr"/>
          <a:lstStyle/>
          <a:p>
            <a:pPr marL="0" indent="0">
              <a:buNone/>
            </a:pPr>
            <a:r>
              <a:rPr lang="en-US" sz="1400" b="1" dirty="0">
                <a:solidFill>
                  <a:srgbClr val="1A2238"/>
                </a:solidFill>
                <a:latin typeface="Calibri" pitchFamily="34" charset="0"/>
                <a:ea typeface="Calibri" pitchFamily="34" charset="-122"/>
                <a:cs typeface="Calibri" pitchFamily="34" charset="-120"/>
              </a:rPr>
              <a:t>The metaphor</a:t>
            </a:r>
            <a:endParaRPr lang="en-US" sz="1400" dirty="0"/>
          </a:p>
        </p:txBody>
      </p:sp>
      <p:sp>
        <p:nvSpPr>
          <p:cNvPr id="9" name="Text 7"/>
          <p:cNvSpPr/>
          <p:nvPr/>
        </p:nvSpPr>
        <p:spPr>
          <a:xfrm>
            <a:off x="1874520" y="2084832"/>
            <a:ext cx="3886200" cy="1417320"/>
          </a:xfrm>
          <a:prstGeom prst="rect">
            <a:avLst/>
          </a:prstGeom>
          <a:noFill/>
          <a:ln/>
        </p:spPr>
        <p:txBody>
          <a:bodyPr wrap="square" lIns="0" tIns="0" rIns="0" bIns="0" rtlCol="0" anchor="ctr"/>
          <a:lstStyle/>
          <a:p>
            <a:pPr marL="0" indent="0">
              <a:lnSpc>
                <a:spcPct val="130000"/>
              </a:lnSpc>
              <a:buNone/>
            </a:pPr>
            <a:r>
              <a:rPr lang="en-US" sz="1150" dirty="0">
                <a:solidFill>
                  <a:srgbClr val="334155"/>
                </a:solidFill>
                <a:latin typeface="Calibri" pitchFamily="34" charset="0"/>
                <a:ea typeface="Calibri" pitchFamily="34" charset="-122"/>
                <a:cs typeface="Calibri" pitchFamily="34" charset="-120"/>
              </a:rPr>
              <a:t>Introduced 'technical debt' to describe the long-term cost of short-term shortcuts. Interest payments accumulate until the principal is repaid.</a:t>
            </a:r>
            <a:endParaRPr lang="en-US" sz="1150" dirty="0"/>
          </a:p>
        </p:txBody>
      </p:sp>
      <p:sp>
        <p:nvSpPr>
          <p:cNvPr id="10" name="Shape 8"/>
          <p:cNvSpPr/>
          <p:nvPr/>
        </p:nvSpPr>
        <p:spPr>
          <a:xfrm>
            <a:off x="6126480" y="1554480"/>
            <a:ext cx="5394960" cy="2011680"/>
          </a:xfrm>
          <a:prstGeom prst="rect">
            <a:avLst/>
          </a:prstGeom>
          <a:solidFill>
            <a:srgbClr val="F8FAFC"/>
          </a:solidFill>
          <a:ln w="12700">
            <a:solidFill>
              <a:srgbClr val="E5E9F0"/>
            </a:solidFill>
            <a:prstDash val="solid"/>
          </a:ln>
        </p:spPr>
      </p:sp>
      <p:sp>
        <p:nvSpPr>
          <p:cNvPr id="11" name="Shape 9"/>
          <p:cNvSpPr/>
          <p:nvPr/>
        </p:nvSpPr>
        <p:spPr>
          <a:xfrm>
            <a:off x="6126480" y="1554480"/>
            <a:ext cx="1188720" cy="2011680"/>
          </a:xfrm>
          <a:prstGeom prst="rect">
            <a:avLst/>
          </a:prstGeom>
          <a:solidFill>
            <a:srgbClr val="1A2238"/>
          </a:solidFill>
          <a:ln w="12700">
            <a:solidFill>
              <a:srgbClr val="333333"/>
            </a:solidFill>
            <a:prstDash val="solid"/>
          </a:ln>
        </p:spPr>
      </p:sp>
      <p:sp>
        <p:nvSpPr>
          <p:cNvPr id="12" name="Text 10"/>
          <p:cNvSpPr/>
          <p:nvPr/>
        </p:nvSpPr>
        <p:spPr>
          <a:xfrm>
            <a:off x="6126480" y="1783080"/>
            <a:ext cx="1188720" cy="457200"/>
          </a:xfrm>
          <a:prstGeom prst="rect">
            <a:avLst/>
          </a:prstGeom>
          <a:noFill/>
          <a:ln/>
        </p:spPr>
        <p:txBody>
          <a:bodyPr wrap="square" lIns="0" tIns="0" rIns="0" bIns="0" rtlCol="0" anchor="ctr"/>
          <a:lstStyle/>
          <a:p>
            <a:pPr marL="0" indent="0" algn="ctr">
              <a:buNone/>
            </a:pPr>
            <a:r>
              <a:rPr lang="en-US" sz="1100" b="1" dirty="0">
                <a:solidFill>
                  <a:srgbClr val="CC0000"/>
                </a:solidFill>
                <a:latin typeface="Calibri" pitchFamily="34" charset="0"/>
                <a:ea typeface="Calibri" pitchFamily="34" charset="-122"/>
                <a:cs typeface="Calibri" pitchFamily="34" charset="-120"/>
              </a:rPr>
              <a:t>2016</a:t>
            </a:r>
            <a:endParaRPr lang="en-US" sz="1100" dirty="0"/>
          </a:p>
        </p:txBody>
      </p:sp>
      <p:sp>
        <p:nvSpPr>
          <p:cNvPr id="13" name="Text 11"/>
          <p:cNvSpPr/>
          <p:nvPr/>
        </p:nvSpPr>
        <p:spPr>
          <a:xfrm>
            <a:off x="6126480" y="2240280"/>
            <a:ext cx="1188720" cy="1188720"/>
          </a:xfrm>
          <a:prstGeom prst="rect">
            <a:avLst/>
          </a:prstGeom>
          <a:noFill/>
          <a:ln/>
        </p:spPr>
        <p:txBody>
          <a:bodyPr wrap="square" lIns="0" tIns="0" rIns="0" bIns="0" rtlCol="0" anchor="ctr"/>
          <a:lstStyle/>
          <a:p>
            <a:pPr marL="0" indent="0" algn="ctr">
              <a:lnSpc>
                <a:spcPct val="120000"/>
              </a:lnSpc>
              <a:buNone/>
            </a:pPr>
            <a:r>
              <a:rPr lang="en-US" sz="1200" b="1" dirty="0">
                <a:solidFill>
                  <a:srgbClr val="FFFFFF"/>
                </a:solidFill>
                <a:latin typeface="Calibri" pitchFamily="34" charset="0"/>
                <a:ea typeface="Calibri" pitchFamily="34" charset="-122"/>
                <a:cs typeface="Calibri" pitchFamily="34" charset="-120"/>
              </a:rPr>
              <a:t>Alves et al.</a:t>
            </a:r>
            <a:endParaRPr lang="en-US" sz="1200" dirty="0"/>
          </a:p>
        </p:txBody>
      </p:sp>
      <p:sp>
        <p:nvSpPr>
          <p:cNvPr id="14" name="Text 12"/>
          <p:cNvSpPr/>
          <p:nvPr/>
        </p:nvSpPr>
        <p:spPr>
          <a:xfrm>
            <a:off x="7452360" y="1691640"/>
            <a:ext cx="3886200" cy="347472"/>
          </a:xfrm>
          <a:prstGeom prst="rect">
            <a:avLst/>
          </a:prstGeom>
          <a:noFill/>
          <a:ln/>
        </p:spPr>
        <p:txBody>
          <a:bodyPr wrap="square" lIns="0" tIns="0" rIns="0" bIns="0" rtlCol="0" anchor="ctr"/>
          <a:lstStyle/>
          <a:p>
            <a:pPr marL="0" indent="0">
              <a:buNone/>
            </a:pPr>
            <a:r>
              <a:rPr lang="en-US" sz="1400" b="1" dirty="0">
                <a:solidFill>
                  <a:srgbClr val="1A2238"/>
                </a:solidFill>
                <a:latin typeface="Calibri" pitchFamily="34" charset="0"/>
                <a:ea typeface="Calibri" pitchFamily="34" charset="-122"/>
                <a:cs typeface="Calibri" pitchFamily="34" charset="-120"/>
              </a:rPr>
              <a:t>Taxonomy and management</a:t>
            </a:r>
            <a:endParaRPr lang="en-US" sz="1400" dirty="0"/>
          </a:p>
        </p:txBody>
      </p:sp>
      <p:sp>
        <p:nvSpPr>
          <p:cNvPr id="15" name="Text 13"/>
          <p:cNvSpPr/>
          <p:nvPr/>
        </p:nvSpPr>
        <p:spPr>
          <a:xfrm>
            <a:off x="7452360" y="2084832"/>
            <a:ext cx="3886200" cy="1417320"/>
          </a:xfrm>
          <a:prstGeom prst="rect">
            <a:avLst/>
          </a:prstGeom>
          <a:noFill/>
          <a:ln/>
        </p:spPr>
        <p:txBody>
          <a:bodyPr wrap="square" lIns="0" tIns="0" rIns="0" bIns="0" rtlCol="0" anchor="ctr"/>
          <a:lstStyle/>
          <a:p>
            <a:pPr marL="0" indent="0">
              <a:lnSpc>
                <a:spcPct val="130000"/>
              </a:lnSpc>
              <a:buNone/>
            </a:pPr>
            <a:r>
              <a:rPr lang="en-US" sz="1150" dirty="0">
                <a:solidFill>
                  <a:srgbClr val="334155"/>
                </a:solidFill>
                <a:latin typeface="Calibri" pitchFamily="34" charset="0"/>
                <a:ea typeface="Calibri" pitchFamily="34" charset="-122"/>
                <a:cs typeface="Calibri" pitchFamily="34" charset="-120"/>
              </a:rPr>
              <a:t>Systematic mapping of debt types: design, code, documentation, test, architecture. Code smells and static-analysis violations are practical indicators correlating with reduced maintainability.</a:t>
            </a:r>
            <a:endParaRPr lang="en-US" sz="1150" dirty="0"/>
          </a:p>
        </p:txBody>
      </p:sp>
      <p:sp>
        <p:nvSpPr>
          <p:cNvPr id="16" name="Shape 14"/>
          <p:cNvSpPr/>
          <p:nvPr/>
        </p:nvSpPr>
        <p:spPr>
          <a:xfrm>
            <a:off x="548640" y="3703320"/>
            <a:ext cx="5394960" cy="2011680"/>
          </a:xfrm>
          <a:prstGeom prst="rect">
            <a:avLst/>
          </a:prstGeom>
          <a:solidFill>
            <a:srgbClr val="F8FAFC"/>
          </a:solidFill>
          <a:ln w="12700">
            <a:solidFill>
              <a:srgbClr val="E5E9F0"/>
            </a:solidFill>
            <a:prstDash val="solid"/>
          </a:ln>
        </p:spPr>
      </p:sp>
      <p:sp>
        <p:nvSpPr>
          <p:cNvPr id="17" name="Shape 15"/>
          <p:cNvSpPr/>
          <p:nvPr/>
        </p:nvSpPr>
        <p:spPr>
          <a:xfrm>
            <a:off x="548640" y="3703320"/>
            <a:ext cx="1188720" cy="2011680"/>
          </a:xfrm>
          <a:prstGeom prst="rect">
            <a:avLst/>
          </a:prstGeom>
          <a:solidFill>
            <a:srgbClr val="1A2238"/>
          </a:solidFill>
          <a:ln w="12700">
            <a:solidFill>
              <a:srgbClr val="333333"/>
            </a:solidFill>
            <a:prstDash val="solid"/>
          </a:ln>
        </p:spPr>
      </p:sp>
      <p:sp>
        <p:nvSpPr>
          <p:cNvPr id="18" name="Text 16"/>
          <p:cNvSpPr/>
          <p:nvPr/>
        </p:nvSpPr>
        <p:spPr>
          <a:xfrm>
            <a:off x="548640" y="3931920"/>
            <a:ext cx="1188720" cy="457200"/>
          </a:xfrm>
          <a:prstGeom prst="rect">
            <a:avLst/>
          </a:prstGeom>
          <a:noFill/>
          <a:ln/>
        </p:spPr>
        <p:txBody>
          <a:bodyPr wrap="square" lIns="0" tIns="0" rIns="0" bIns="0" rtlCol="0" anchor="ctr"/>
          <a:lstStyle/>
          <a:p>
            <a:pPr marL="0" indent="0" algn="ctr">
              <a:buNone/>
            </a:pPr>
            <a:r>
              <a:rPr lang="en-US" sz="1100" b="1" dirty="0">
                <a:solidFill>
                  <a:srgbClr val="CC0000"/>
                </a:solidFill>
                <a:latin typeface="Calibri" pitchFamily="34" charset="0"/>
                <a:ea typeface="Calibri" pitchFamily="34" charset="-122"/>
                <a:cs typeface="Calibri" pitchFamily="34" charset="-120"/>
              </a:rPr>
              <a:t>2022</a:t>
            </a:r>
            <a:endParaRPr lang="en-US" sz="1100" dirty="0"/>
          </a:p>
        </p:txBody>
      </p:sp>
      <p:sp>
        <p:nvSpPr>
          <p:cNvPr id="19" name="Text 17"/>
          <p:cNvSpPr/>
          <p:nvPr/>
        </p:nvSpPr>
        <p:spPr>
          <a:xfrm>
            <a:off x="548640" y="4389120"/>
            <a:ext cx="1188720" cy="1188720"/>
          </a:xfrm>
          <a:prstGeom prst="rect">
            <a:avLst/>
          </a:prstGeom>
          <a:noFill/>
          <a:ln/>
        </p:spPr>
        <p:txBody>
          <a:bodyPr wrap="square" lIns="0" tIns="0" rIns="0" bIns="0" rtlCol="0" anchor="ctr"/>
          <a:lstStyle/>
          <a:p>
            <a:pPr marL="0" indent="0" algn="ctr">
              <a:lnSpc>
                <a:spcPct val="120000"/>
              </a:lnSpc>
              <a:buNone/>
            </a:pPr>
            <a:r>
              <a:rPr lang="en-US" sz="1200" b="1" dirty="0">
                <a:solidFill>
                  <a:srgbClr val="FFFFFF"/>
                </a:solidFill>
                <a:latin typeface="Calibri" pitchFamily="34" charset="0"/>
                <a:ea typeface="Calibri" pitchFamily="34" charset="-122"/>
                <a:cs typeface="Calibri" pitchFamily="34" charset="-120"/>
              </a:rPr>
              <a:t>Melo et al.</a:t>
            </a:r>
            <a:endParaRPr lang="en-US" sz="1200" dirty="0"/>
          </a:p>
        </p:txBody>
      </p:sp>
      <p:sp>
        <p:nvSpPr>
          <p:cNvPr id="20" name="Text 18"/>
          <p:cNvSpPr/>
          <p:nvPr/>
        </p:nvSpPr>
        <p:spPr>
          <a:xfrm>
            <a:off x="1874520" y="3840480"/>
            <a:ext cx="3886200" cy="347472"/>
          </a:xfrm>
          <a:prstGeom prst="rect">
            <a:avLst/>
          </a:prstGeom>
          <a:noFill/>
          <a:ln/>
        </p:spPr>
        <p:txBody>
          <a:bodyPr wrap="square" lIns="0" tIns="0" rIns="0" bIns="0" rtlCol="0" anchor="ctr"/>
          <a:lstStyle/>
          <a:p>
            <a:pPr marL="0" indent="0">
              <a:buNone/>
            </a:pPr>
            <a:r>
              <a:rPr lang="en-US" sz="1400" b="1" dirty="0">
                <a:solidFill>
                  <a:srgbClr val="1A2238"/>
                </a:solidFill>
                <a:latin typeface="Calibri" pitchFamily="34" charset="0"/>
                <a:ea typeface="Calibri" pitchFamily="34" charset="-122"/>
                <a:cs typeface="Calibri" pitchFamily="34" charset="-120"/>
              </a:rPr>
              <a:t>Requirements-level debt</a:t>
            </a:r>
            <a:endParaRPr lang="en-US" sz="1400" dirty="0"/>
          </a:p>
        </p:txBody>
      </p:sp>
      <p:sp>
        <p:nvSpPr>
          <p:cNvPr id="21" name="Text 19"/>
          <p:cNvSpPr/>
          <p:nvPr/>
        </p:nvSpPr>
        <p:spPr>
          <a:xfrm>
            <a:off x="1874520" y="4233672"/>
            <a:ext cx="3886200" cy="1417320"/>
          </a:xfrm>
          <a:prstGeom prst="rect">
            <a:avLst/>
          </a:prstGeom>
          <a:noFill/>
          <a:ln/>
        </p:spPr>
        <p:txBody>
          <a:bodyPr wrap="square" lIns="0" tIns="0" rIns="0" bIns="0" rtlCol="0" anchor="ctr"/>
          <a:lstStyle/>
          <a:p>
            <a:pPr marL="0" indent="0">
              <a:lnSpc>
                <a:spcPct val="130000"/>
              </a:lnSpc>
              <a:buNone/>
            </a:pPr>
            <a:r>
              <a:rPr lang="en-US" sz="1150" dirty="0">
                <a:solidFill>
                  <a:srgbClr val="334155"/>
                </a:solidFill>
                <a:latin typeface="Calibri" pitchFamily="34" charset="0"/>
                <a:ea typeface="Calibri" pitchFamily="34" charset="-122"/>
                <a:cs typeface="Calibri" pitchFamily="34" charset="-120"/>
              </a:rPr>
              <a:t>Systematic review confirming that static-analysis violations are valid and measurable debt proxies that predict future defect proneness.</a:t>
            </a:r>
            <a:endParaRPr lang="en-US" sz="1150" dirty="0"/>
          </a:p>
        </p:txBody>
      </p:sp>
      <p:sp>
        <p:nvSpPr>
          <p:cNvPr id="22" name="Shape 20"/>
          <p:cNvSpPr/>
          <p:nvPr/>
        </p:nvSpPr>
        <p:spPr>
          <a:xfrm>
            <a:off x="6126480" y="3703320"/>
            <a:ext cx="5394960" cy="2011680"/>
          </a:xfrm>
          <a:prstGeom prst="rect">
            <a:avLst/>
          </a:prstGeom>
          <a:solidFill>
            <a:srgbClr val="F8FAFC"/>
          </a:solidFill>
          <a:ln w="12700">
            <a:solidFill>
              <a:srgbClr val="E5E9F0"/>
            </a:solidFill>
            <a:prstDash val="solid"/>
          </a:ln>
        </p:spPr>
      </p:sp>
      <p:sp>
        <p:nvSpPr>
          <p:cNvPr id="23" name="Shape 21"/>
          <p:cNvSpPr/>
          <p:nvPr/>
        </p:nvSpPr>
        <p:spPr>
          <a:xfrm>
            <a:off x="6126480" y="3703320"/>
            <a:ext cx="1188720" cy="2011680"/>
          </a:xfrm>
          <a:prstGeom prst="rect">
            <a:avLst/>
          </a:prstGeom>
          <a:solidFill>
            <a:srgbClr val="1A2238"/>
          </a:solidFill>
          <a:ln w="12700">
            <a:solidFill>
              <a:srgbClr val="333333"/>
            </a:solidFill>
            <a:prstDash val="solid"/>
          </a:ln>
        </p:spPr>
      </p:sp>
      <p:sp>
        <p:nvSpPr>
          <p:cNvPr id="24" name="Text 22"/>
          <p:cNvSpPr/>
          <p:nvPr/>
        </p:nvSpPr>
        <p:spPr>
          <a:xfrm>
            <a:off x="6126480" y="3931920"/>
            <a:ext cx="1188720" cy="457200"/>
          </a:xfrm>
          <a:prstGeom prst="rect">
            <a:avLst/>
          </a:prstGeom>
          <a:noFill/>
          <a:ln/>
        </p:spPr>
        <p:txBody>
          <a:bodyPr wrap="square" lIns="0" tIns="0" rIns="0" bIns="0" rtlCol="0" anchor="ctr"/>
          <a:lstStyle/>
          <a:p>
            <a:pPr marL="0" indent="0" algn="ctr">
              <a:buNone/>
            </a:pPr>
            <a:r>
              <a:rPr lang="en-US" sz="1100" b="1" dirty="0">
                <a:solidFill>
                  <a:srgbClr val="CC0000"/>
                </a:solidFill>
                <a:latin typeface="Calibri" pitchFamily="34" charset="0"/>
                <a:ea typeface="Calibri" pitchFamily="34" charset="-122"/>
                <a:cs typeface="Calibri" pitchFamily="34" charset="-120"/>
              </a:rPr>
              <a:t>Our work</a:t>
            </a:r>
            <a:endParaRPr lang="en-US" sz="1100" dirty="0"/>
          </a:p>
        </p:txBody>
      </p:sp>
      <p:sp>
        <p:nvSpPr>
          <p:cNvPr id="25" name="Text 23"/>
          <p:cNvSpPr/>
          <p:nvPr/>
        </p:nvSpPr>
        <p:spPr>
          <a:xfrm>
            <a:off x="6126480" y="4389120"/>
            <a:ext cx="1188720" cy="1188720"/>
          </a:xfrm>
          <a:prstGeom prst="rect">
            <a:avLst/>
          </a:prstGeom>
          <a:noFill/>
          <a:ln/>
        </p:spPr>
        <p:txBody>
          <a:bodyPr wrap="square" lIns="0" tIns="0" rIns="0" bIns="0" rtlCol="0" anchor="ctr"/>
          <a:lstStyle/>
          <a:p>
            <a:pPr marL="0" indent="0" algn="ctr">
              <a:lnSpc>
                <a:spcPct val="120000"/>
              </a:lnSpc>
              <a:buNone/>
            </a:pPr>
            <a:endParaRPr lang="en-US" sz="1200" dirty="0"/>
          </a:p>
        </p:txBody>
      </p:sp>
      <p:sp>
        <p:nvSpPr>
          <p:cNvPr id="26" name="Text 24"/>
          <p:cNvSpPr/>
          <p:nvPr/>
        </p:nvSpPr>
        <p:spPr>
          <a:xfrm>
            <a:off x="7452360" y="3840480"/>
            <a:ext cx="3886200" cy="347472"/>
          </a:xfrm>
          <a:prstGeom prst="rect">
            <a:avLst/>
          </a:prstGeom>
          <a:noFill/>
          <a:ln/>
        </p:spPr>
        <p:txBody>
          <a:bodyPr wrap="square" lIns="0" tIns="0" rIns="0" bIns="0" rtlCol="0" anchor="ctr"/>
          <a:lstStyle/>
          <a:p>
            <a:pPr marL="0" indent="0">
              <a:buNone/>
            </a:pPr>
            <a:r>
              <a:rPr lang="en-US" sz="1400" b="1" dirty="0">
                <a:solidFill>
                  <a:srgbClr val="1A2238"/>
                </a:solidFill>
                <a:latin typeface="Calibri" pitchFamily="34" charset="0"/>
                <a:ea typeface="Calibri" pitchFamily="34" charset="-122"/>
                <a:cs typeface="Calibri" pitchFamily="34" charset="-120"/>
              </a:rPr>
              <a:t>Debt as a translation input</a:t>
            </a:r>
            <a:endParaRPr lang="en-US" sz="1400" dirty="0"/>
          </a:p>
        </p:txBody>
      </p:sp>
      <p:sp>
        <p:nvSpPr>
          <p:cNvPr id="27" name="Text 25"/>
          <p:cNvSpPr/>
          <p:nvPr/>
        </p:nvSpPr>
        <p:spPr>
          <a:xfrm>
            <a:off x="7452360" y="4233672"/>
            <a:ext cx="3886200" cy="1417320"/>
          </a:xfrm>
          <a:prstGeom prst="rect">
            <a:avLst/>
          </a:prstGeom>
          <a:noFill/>
          <a:ln/>
        </p:spPr>
        <p:txBody>
          <a:bodyPr wrap="square" lIns="0" tIns="0" rIns="0" bIns="0" rtlCol="0" anchor="ctr"/>
          <a:lstStyle/>
          <a:p>
            <a:pPr marL="0" indent="0">
              <a:lnSpc>
                <a:spcPct val="130000"/>
              </a:lnSpc>
              <a:buNone/>
            </a:pPr>
            <a:r>
              <a:rPr lang="en-US" sz="1150" dirty="0">
                <a:solidFill>
                  <a:srgbClr val="334155"/>
                </a:solidFill>
                <a:latin typeface="Calibri" pitchFamily="34" charset="0"/>
                <a:ea typeface="Calibri" pitchFamily="34" charset="-122"/>
                <a:cs typeface="Calibri" pitchFamily="34" charset="-120"/>
              </a:rPr>
              <a:t>Treat remediation as a preprocessing step and measure its effect on downstream Rust translation quality. This connection has not previously been studied.</a:t>
            </a:r>
            <a:endParaRPr lang="en-US" sz="1150" dirty="0"/>
          </a:p>
        </p:txBody>
      </p:sp>
      <p:sp>
        <p:nvSpPr>
          <p:cNvPr id="28" name="Shape 26"/>
          <p:cNvSpPr/>
          <p:nvPr/>
        </p:nvSpPr>
        <p:spPr>
          <a:xfrm>
            <a:off x="548640" y="6446520"/>
            <a:ext cx="11064240" cy="0"/>
          </a:xfrm>
          <a:prstGeom prst="line">
            <a:avLst/>
          </a:prstGeom>
          <a:noFill/>
          <a:ln w="9525">
            <a:solidFill>
              <a:srgbClr val="E2E8F0"/>
            </a:solidFill>
            <a:prstDash val="solid"/>
          </a:ln>
        </p:spPr>
      </p:sp>
      <p:sp>
        <p:nvSpPr>
          <p:cNvPr id="29" name="Text 27"/>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30" name="Text 28"/>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9 / 30</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A2238"/>
        </a:solidFill>
        <a:effectLst/>
      </p:bgPr>
    </p:bg>
    <p:spTree>
      <p:nvGrpSpPr>
        <p:cNvPr id="1" name=""/>
        <p:cNvGrpSpPr/>
        <p:nvPr/>
      </p:nvGrpSpPr>
      <p:grpSpPr>
        <a:xfrm>
          <a:off x="0" y="0"/>
          <a:ext cx="0" cy="0"/>
          <a:chOff x="0" y="0"/>
          <a:chExt cx="0" cy="0"/>
        </a:xfrm>
      </p:grpSpPr>
      <p:sp>
        <p:nvSpPr>
          <p:cNvPr id="2" name="Shape 0"/>
          <p:cNvSpPr/>
          <p:nvPr/>
        </p:nvSpPr>
        <p:spPr>
          <a:xfrm>
            <a:off x="0" y="0"/>
            <a:ext cx="320040" cy="6858000"/>
          </a:xfrm>
          <a:prstGeom prst="rect">
            <a:avLst/>
          </a:prstGeom>
          <a:solidFill>
            <a:srgbClr val="CC0000"/>
          </a:solidFill>
          <a:ln w="12700">
            <a:solidFill>
              <a:srgbClr val="333333"/>
            </a:solidFill>
            <a:prstDash val="solid"/>
          </a:ln>
        </p:spPr>
      </p:sp>
      <p:sp>
        <p:nvSpPr>
          <p:cNvPr id="3" name="Text 1"/>
          <p:cNvSpPr/>
          <p:nvPr/>
        </p:nvSpPr>
        <p:spPr>
          <a:xfrm>
            <a:off x="822960" y="2286000"/>
            <a:ext cx="7315200" cy="365760"/>
          </a:xfrm>
          <a:prstGeom prst="rect">
            <a:avLst/>
          </a:prstGeom>
          <a:noFill/>
          <a:ln/>
        </p:spPr>
        <p:txBody>
          <a:bodyPr wrap="square" lIns="0" tIns="0" rIns="0" bIns="0" rtlCol="0" anchor="ctr"/>
          <a:lstStyle/>
          <a:p>
            <a:pPr marL="0" indent="0">
              <a:buNone/>
            </a:pPr>
            <a:r>
              <a:rPr lang="en-US" sz="1200" b="1" kern="0" spc="600" dirty="0">
                <a:solidFill>
                  <a:srgbClr val="CC0000"/>
                </a:solidFill>
                <a:latin typeface="Calibri" pitchFamily="34" charset="0"/>
                <a:ea typeface="Calibri" pitchFamily="34" charset="-122"/>
                <a:cs typeface="Calibri" pitchFamily="34" charset="-120"/>
              </a:rPr>
              <a:t>PART 3</a:t>
            </a:r>
            <a:endParaRPr lang="en-US" sz="1200" dirty="0"/>
          </a:p>
        </p:txBody>
      </p:sp>
      <p:sp>
        <p:nvSpPr>
          <p:cNvPr id="4" name="Text 2"/>
          <p:cNvSpPr/>
          <p:nvPr/>
        </p:nvSpPr>
        <p:spPr>
          <a:xfrm>
            <a:off x="822960" y="2697480"/>
            <a:ext cx="10972800" cy="365760"/>
          </a:xfrm>
          <a:prstGeom prst="rect">
            <a:avLst/>
          </a:prstGeom>
          <a:noFill/>
          <a:ln/>
        </p:spPr>
        <p:txBody>
          <a:bodyPr wrap="square" lIns="0" tIns="0" rIns="0" bIns="0" rtlCol="0" anchor="ctr"/>
          <a:lstStyle/>
          <a:p>
            <a:pPr marL="0" indent="0">
              <a:buNone/>
            </a:pPr>
            <a:r>
              <a:rPr lang="en-US" sz="1700" i="1" dirty="0">
                <a:solidFill>
                  <a:srgbClr val="B8C2D9"/>
                </a:solidFill>
                <a:latin typeface="Calibri" pitchFamily="34" charset="0"/>
                <a:ea typeface="Calibri" pitchFamily="34" charset="-122"/>
                <a:cs typeface="Calibri" pitchFamily="34" charset="-120"/>
              </a:rPr>
              <a:t>Methodology</a:t>
            </a:r>
            <a:endParaRPr lang="en-US" sz="1700" dirty="0"/>
          </a:p>
        </p:txBody>
      </p:sp>
      <p:sp>
        <p:nvSpPr>
          <p:cNvPr id="5" name="Text 3"/>
          <p:cNvSpPr/>
          <p:nvPr/>
        </p:nvSpPr>
        <p:spPr>
          <a:xfrm>
            <a:off x="822960" y="3154680"/>
            <a:ext cx="10972800" cy="1828800"/>
          </a:xfrm>
          <a:prstGeom prst="rect">
            <a:avLst/>
          </a:prstGeom>
          <a:noFill/>
          <a:ln/>
        </p:spPr>
        <p:txBody>
          <a:bodyPr wrap="square" lIns="0" tIns="0" rIns="0" bIns="0" rtlCol="0" anchor="ctr"/>
          <a:lstStyle/>
          <a:p>
            <a:pPr marL="0" indent="0">
              <a:lnSpc>
                <a:spcPct val="105000"/>
              </a:lnSpc>
              <a:buNone/>
            </a:pPr>
            <a:r>
              <a:rPr lang="en-US" sz="4200" b="1" dirty="0">
                <a:solidFill>
                  <a:srgbClr val="FFFFFF"/>
                </a:solidFill>
                <a:latin typeface="Calibri" pitchFamily="34" charset="0"/>
                <a:ea typeface="Calibri" pitchFamily="34" charset="-122"/>
                <a:cs typeface="Calibri" pitchFamily="34" charset="-120"/>
              </a:rPr>
              <a:t>How the experiment</a:t>
            </a:r>
            <a:endParaRPr lang="en-US" sz="4200" dirty="0"/>
          </a:p>
          <a:p>
            <a:pPr marL="0" indent="0">
              <a:lnSpc>
                <a:spcPct val="105000"/>
              </a:lnSpc>
              <a:buNone/>
            </a:pPr>
            <a:r>
              <a:rPr lang="en-US" sz="4200" b="1" dirty="0">
                <a:solidFill>
                  <a:srgbClr val="FFFFFF"/>
                </a:solidFill>
                <a:latin typeface="Calibri" pitchFamily="34" charset="0"/>
                <a:ea typeface="Calibri" pitchFamily="34" charset="-122"/>
                <a:cs typeface="Calibri" pitchFamily="34" charset="-120"/>
              </a:rPr>
              <a:t>was designed</a:t>
            </a:r>
            <a:endParaRPr lang="en-US" sz="4200" dirty="0"/>
          </a:p>
        </p:txBody>
      </p:sp>
      <p:sp>
        <p:nvSpPr>
          <p:cNvPr id="6" name="Shape 4"/>
          <p:cNvSpPr/>
          <p:nvPr/>
        </p:nvSpPr>
        <p:spPr>
          <a:xfrm>
            <a:off x="822960" y="5120640"/>
            <a:ext cx="2743200" cy="0"/>
          </a:xfrm>
          <a:prstGeom prst="line">
            <a:avLst/>
          </a:prstGeom>
          <a:noFill/>
          <a:ln w="25400">
            <a:solidFill>
              <a:srgbClr val="CC0000"/>
            </a:solidFill>
            <a:prstDash val="solid"/>
          </a:ln>
        </p:spPr>
      </p:sp>
      <p:sp>
        <p:nvSpPr>
          <p:cNvPr id="7" name="Text 5"/>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8A95B0"/>
                </a:solidFill>
                <a:latin typeface="Calibri" pitchFamily="34" charset="0"/>
                <a:ea typeface="Calibri" pitchFamily="34" charset="-122"/>
                <a:cs typeface="Calibri" pitchFamily="34" charset="-120"/>
              </a:rPr>
              <a:t>10 / 30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METHOD</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A four-stage evaluation pipeline</a:t>
            </a:r>
            <a:endParaRPr lang="en-US" sz="2800" dirty="0"/>
          </a:p>
        </p:txBody>
      </p:sp>
      <p:sp>
        <p:nvSpPr>
          <p:cNvPr id="4" name="Shape 2"/>
          <p:cNvSpPr/>
          <p:nvPr/>
        </p:nvSpPr>
        <p:spPr>
          <a:xfrm>
            <a:off x="548640" y="1645920"/>
            <a:ext cx="2606040" cy="2194560"/>
          </a:xfrm>
          <a:prstGeom prst="rect">
            <a:avLst/>
          </a:prstGeom>
          <a:solidFill>
            <a:srgbClr val="F8FAFC"/>
          </a:solidFill>
          <a:ln w="12700">
            <a:solidFill>
              <a:srgbClr val="E5E9F0"/>
            </a:solidFill>
            <a:prstDash val="solid"/>
          </a:ln>
        </p:spPr>
      </p:sp>
      <p:sp>
        <p:nvSpPr>
          <p:cNvPr id="5" name="Shape 3"/>
          <p:cNvSpPr/>
          <p:nvPr/>
        </p:nvSpPr>
        <p:spPr>
          <a:xfrm>
            <a:off x="548640" y="1645920"/>
            <a:ext cx="2606040" cy="320040"/>
          </a:xfrm>
          <a:prstGeom prst="rect">
            <a:avLst/>
          </a:prstGeom>
          <a:solidFill>
            <a:srgbClr val="1A2238"/>
          </a:solidFill>
          <a:ln w="12700">
            <a:solidFill>
              <a:srgbClr val="333333"/>
            </a:solidFill>
            <a:prstDash val="solid"/>
          </a:ln>
        </p:spPr>
      </p:sp>
      <p:sp>
        <p:nvSpPr>
          <p:cNvPr id="6" name="Text 4"/>
          <p:cNvSpPr/>
          <p:nvPr/>
        </p:nvSpPr>
        <p:spPr>
          <a:xfrm>
            <a:off x="685800" y="1691640"/>
            <a:ext cx="2331720" cy="228600"/>
          </a:xfrm>
          <a:prstGeom prst="rect">
            <a:avLst/>
          </a:prstGeom>
          <a:noFill/>
          <a:ln/>
        </p:spPr>
        <p:txBody>
          <a:bodyPr wrap="square" lIns="0" tIns="0" rIns="0" bIns="0" rtlCol="0" anchor="ctr"/>
          <a:lstStyle/>
          <a:p>
            <a:pPr marL="0" indent="0">
              <a:buNone/>
            </a:pPr>
            <a:r>
              <a:rPr lang="en-US" sz="1000" b="1" kern="0" spc="400" dirty="0">
                <a:solidFill>
                  <a:srgbClr val="FFFFFF"/>
                </a:solidFill>
                <a:latin typeface="Calibri" pitchFamily="34" charset="0"/>
                <a:ea typeface="Calibri" pitchFamily="34" charset="-122"/>
                <a:cs typeface="Calibri" pitchFamily="34" charset="-120"/>
              </a:rPr>
              <a:t>STAGE 1</a:t>
            </a:r>
            <a:endParaRPr lang="en-US" sz="1000" dirty="0"/>
          </a:p>
        </p:txBody>
      </p:sp>
      <p:sp>
        <p:nvSpPr>
          <p:cNvPr id="7" name="Text 5"/>
          <p:cNvSpPr/>
          <p:nvPr/>
        </p:nvSpPr>
        <p:spPr>
          <a:xfrm>
            <a:off x="731520" y="2057400"/>
            <a:ext cx="2286000" cy="457200"/>
          </a:xfrm>
          <a:prstGeom prst="rect">
            <a:avLst/>
          </a:prstGeom>
          <a:noFill/>
          <a:ln/>
        </p:spPr>
        <p:txBody>
          <a:bodyPr wrap="square" lIns="0" tIns="0" rIns="0" bIns="0" rtlCol="0" anchor="ctr"/>
          <a:lstStyle/>
          <a:p>
            <a:pPr marL="0" indent="0">
              <a:buNone/>
            </a:pPr>
            <a:r>
              <a:rPr lang="en-US" sz="2200" b="1" dirty="0">
                <a:solidFill>
                  <a:srgbClr val="1A2238"/>
                </a:solidFill>
                <a:latin typeface="Calibri" pitchFamily="34" charset="0"/>
                <a:ea typeface="Calibri" pitchFamily="34" charset="-122"/>
                <a:cs typeface="Calibri" pitchFamily="34" charset="-120"/>
              </a:rPr>
              <a:t>Identify</a:t>
            </a:r>
            <a:endParaRPr lang="en-US" sz="2200" dirty="0"/>
          </a:p>
        </p:txBody>
      </p:sp>
      <p:sp>
        <p:nvSpPr>
          <p:cNvPr id="8" name="Shape 6"/>
          <p:cNvSpPr/>
          <p:nvPr/>
        </p:nvSpPr>
        <p:spPr>
          <a:xfrm>
            <a:off x="731520" y="2606040"/>
            <a:ext cx="457200" cy="0"/>
          </a:xfrm>
          <a:prstGeom prst="line">
            <a:avLst/>
          </a:prstGeom>
          <a:noFill/>
          <a:ln w="25400">
            <a:solidFill>
              <a:srgbClr val="CC0000"/>
            </a:solidFill>
            <a:prstDash val="solid"/>
          </a:ln>
        </p:spPr>
      </p:sp>
      <p:sp>
        <p:nvSpPr>
          <p:cNvPr id="9" name="Text 7"/>
          <p:cNvSpPr/>
          <p:nvPr/>
        </p:nvSpPr>
        <p:spPr>
          <a:xfrm>
            <a:off x="731520" y="2697480"/>
            <a:ext cx="2286000" cy="1005840"/>
          </a:xfrm>
          <a:prstGeom prst="rect">
            <a:avLst/>
          </a:prstGeom>
          <a:noFill/>
          <a:ln/>
        </p:spPr>
        <p:txBody>
          <a:bodyPr wrap="square" lIns="0" tIns="0" rIns="0" bIns="0" rtlCol="0" anchor="ctr"/>
          <a:lstStyle/>
          <a:p>
            <a:pPr marL="0" indent="0">
              <a:lnSpc>
                <a:spcPct val="125000"/>
              </a:lnSpc>
              <a:buNone/>
            </a:pPr>
            <a:r>
              <a:rPr lang="en-US" sz="1200" dirty="0">
                <a:solidFill>
                  <a:srgbClr val="334155"/>
                </a:solidFill>
                <a:latin typeface="Calibri" pitchFamily="34" charset="0"/>
                <a:ea typeface="Calibri" pitchFamily="34" charset="-122"/>
                <a:cs typeface="Calibri" pitchFamily="34" charset="-120"/>
              </a:rPr>
              <a:t>SonarQube static analysis on the C source</a:t>
            </a:r>
            <a:endParaRPr lang="en-US" sz="1200" dirty="0"/>
          </a:p>
        </p:txBody>
      </p:sp>
      <p:sp>
        <p:nvSpPr>
          <p:cNvPr id="10" name="Shape 8"/>
          <p:cNvSpPr/>
          <p:nvPr/>
        </p:nvSpPr>
        <p:spPr>
          <a:xfrm>
            <a:off x="3154680" y="2596896"/>
            <a:ext cx="164592" cy="201168"/>
          </a:xfrm>
          <a:prstGeom prst="chevron">
            <a:avLst/>
          </a:prstGeom>
          <a:solidFill>
            <a:srgbClr val="CC0000"/>
          </a:solidFill>
          <a:ln w="12700">
            <a:solidFill>
              <a:srgbClr val="333333"/>
            </a:solidFill>
            <a:prstDash val="solid"/>
          </a:ln>
        </p:spPr>
      </p:sp>
      <p:sp>
        <p:nvSpPr>
          <p:cNvPr id="11" name="Shape 9"/>
          <p:cNvSpPr/>
          <p:nvPr/>
        </p:nvSpPr>
        <p:spPr>
          <a:xfrm>
            <a:off x="3319272" y="1645920"/>
            <a:ext cx="2606040" cy="2194560"/>
          </a:xfrm>
          <a:prstGeom prst="rect">
            <a:avLst/>
          </a:prstGeom>
          <a:solidFill>
            <a:srgbClr val="F8FAFC"/>
          </a:solidFill>
          <a:ln w="12700">
            <a:solidFill>
              <a:srgbClr val="E5E9F0"/>
            </a:solidFill>
            <a:prstDash val="solid"/>
          </a:ln>
        </p:spPr>
      </p:sp>
      <p:sp>
        <p:nvSpPr>
          <p:cNvPr id="12" name="Shape 10"/>
          <p:cNvSpPr/>
          <p:nvPr/>
        </p:nvSpPr>
        <p:spPr>
          <a:xfrm>
            <a:off x="3319272" y="1645920"/>
            <a:ext cx="2606040" cy="320040"/>
          </a:xfrm>
          <a:prstGeom prst="rect">
            <a:avLst/>
          </a:prstGeom>
          <a:solidFill>
            <a:srgbClr val="1A2238"/>
          </a:solidFill>
          <a:ln w="12700">
            <a:solidFill>
              <a:srgbClr val="333333"/>
            </a:solidFill>
            <a:prstDash val="solid"/>
          </a:ln>
        </p:spPr>
      </p:sp>
      <p:sp>
        <p:nvSpPr>
          <p:cNvPr id="13" name="Text 11"/>
          <p:cNvSpPr/>
          <p:nvPr/>
        </p:nvSpPr>
        <p:spPr>
          <a:xfrm>
            <a:off x="3456432" y="1691640"/>
            <a:ext cx="2331720" cy="228600"/>
          </a:xfrm>
          <a:prstGeom prst="rect">
            <a:avLst/>
          </a:prstGeom>
          <a:noFill/>
          <a:ln/>
        </p:spPr>
        <p:txBody>
          <a:bodyPr wrap="square" lIns="0" tIns="0" rIns="0" bIns="0" rtlCol="0" anchor="ctr"/>
          <a:lstStyle/>
          <a:p>
            <a:pPr marL="0" indent="0">
              <a:buNone/>
            </a:pPr>
            <a:r>
              <a:rPr lang="en-US" sz="1000" b="1" kern="0" spc="400" dirty="0">
                <a:solidFill>
                  <a:srgbClr val="FFFFFF"/>
                </a:solidFill>
                <a:latin typeface="Calibri" pitchFamily="34" charset="0"/>
                <a:ea typeface="Calibri" pitchFamily="34" charset="-122"/>
                <a:cs typeface="Calibri" pitchFamily="34" charset="-120"/>
              </a:rPr>
              <a:t>STAGE 2</a:t>
            </a:r>
            <a:endParaRPr lang="en-US" sz="1000" dirty="0"/>
          </a:p>
        </p:txBody>
      </p:sp>
      <p:sp>
        <p:nvSpPr>
          <p:cNvPr id="14" name="Text 12"/>
          <p:cNvSpPr/>
          <p:nvPr/>
        </p:nvSpPr>
        <p:spPr>
          <a:xfrm>
            <a:off x="3502152" y="2057400"/>
            <a:ext cx="2286000" cy="457200"/>
          </a:xfrm>
          <a:prstGeom prst="rect">
            <a:avLst/>
          </a:prstGeom>
          <a:noFill/>
          <a:ln/>
        </p:spPr>
        <p:txBody>
          <a:bodyPr wrap="square" lIns="0" tIns="0" rIns="0" bIns="0" rtlCol="0" anchor="ctr"/>
          <a:lstStyle/>
          <a:p>
            <a:pPr marL="0" indent="0">
              <a:buNone/>
            </a:pPr>
            <a:r>
              <a:rPr lang="en-US" sz="2200" b="1" dirty="0">
                <a:solidFill>
                  <a:srgbClr val="1A2238"/>
                </a:solidFill>
                <a:latin typeface="Calibri" pitchFamily="34" charset="0"/>
                <a:ea typeface="Calibri" pitchFamily="34" charset="-122"/>
                <a:cs typeface="Calibri" pitchFamily="34" charset="-120"/>
              </a:rPr>
              <a:t>Remediate</a:t>
            </a:r>
            <a:endParaRPr lang="en-US" sz="2200" dirty="0"/>
          </a:p>
        </p:txBody>
      </p:sp>
      <p:sp>
        <p:nvSpPr>
          <p:cNvPr id="15" name="Shape 13"/>
          <p:cNvSpPr/>
          <p:nvPr/>
        </p:nvSpPr>
        <p:spPr>
          <a:xfrm>
            <a:off x="3502152" y="2606040"/>
            <a:ext cx="457200" cy="0"/>
          </a:xfrm>
          <a:prstGeom prst="line">
            <a:avLst/>
          </a:prstGeom>
          <a:noFill/>
          <a:ln w="25400">
            <a:solidFill>
              <a:srgbClr val="CC0000"/>
            </a:solidFill>
            <a:prstDash val="solid"/>
          </a:ln>
        </p:spPr>
      </p:sp>
      <p:sp>
        <p:nvSpPr>
          <p:cNvPr id="16" name="Text 14"/>
          <p:cNvSpPr/>
          <p:nvPr/>
        </p:nvSpPr>
        <p:spPr>
          <a:xfrm>
            <a:off x="3502152" y="2697480"/>
            <a:ext cx="2286000" cy="1005840"/>
          </a:xfrm>
          <a:prstGeom prst="rect">
            <a:avLst/>
          </a:prstGeom>
          <a:noFill/>
          <a:ln/>
        </p:spPr>
        <p:txBody>
          <a:bodyPr wrap="square" lIns="0" tIns="0" rIns="0" bIns="0" rtlCol="0" anchor="ctr"/>
          <a:lstStyle/>
          <a:p>
            <a:pPr marL="0" indent="0">
              <a:lnSpc>
                <a:spcPct val="125000"/>
              </a:lnSpc>
              <a:buNone/>
            </a:pPr>
            <a:r>
              <a:rPr lang="en-US" sz="1200" dirty="0">
                <a:solidFill>
                  <a:srgbClr val="334155"/>
                </a:solidFill>
                <a:latin typeface="Calibri" pitchFamily="34" charset="0"/>
                <a:ea typeface="Calibri" pitchFamily="34" charset="-122"/>
                <a:cs typeface="Calibri" pitchFamily="34" charset="-120"/>
              </a:rPr>
              <a:t>Resolve a curated via refactoring code at function level</a:t>
            </a:r>
            <a:endParaRPr lang="en-US" sz="1200" dirty="0"/>
          </a:p>
        </p:txBody>
      </p:sp>
      <p:sp>
        <p:nvSpPr>
          <p:cNvPr id="17" name="Shape 15"/>
          <p:cNvSpPr/>
          <p:nvPr/>
        </p:nvSpPr>
        <p:spPr>
          <a:xfrm>
            <a:off x="5925312" y="2596896"/>
            <a:ext cx="164592" cy="201168"/>
          </a:xfrm>
          <a:prstGeom prst="chevron">
            <a:avLst/>
          </a:prstGeom>
          <a:solidFill>
            <a:srgbClr val="CC0000"/>
          </a:solidFill>
          <a:ln w="12700">
            <a:solidFill>
              <a:srgbClr val="333333"/>
            </a:solidFill>
            <a:prstDash val="solid"/>
          </a:ln>
        </p:spPr>
      </p:sp>
      <p:sp>
        <p:nvSpPr>
          <p:cNvPr id="18" name="Shape 16"/>
          <p:cNvSpPr/>
          <p:nvPr/>
        </p:nvSpPr>
        <p:spPr>
          <a:xfrm>
            <a:off x="6089904" y="1645920"/>
            <a:ext cx="2606040" cy="2194560"/>
          </a:xfrm>
          <a:prstGeom prst="rect">
            <a:avLst/>
          </a:prstGeom>
          <a:solidFill>
            <a:srgbClr val="F8FAFC"/>
          </a:solidFill>
          <a:ln w="12700">
            <a:solidFill>
              <a:srgbClr val="E5E9F0"/>
            </a:solidFill>
            <a:prstDash val="solid"/>
          </a:ln>
        </p:spPr>
      </p:sp>
      <p:sp>
        <p:nvSpPr>
          <p:cNvPr id="19" name="Shape 17"/>
          <p:cNvSpPr/>
          <p:nvPr/>
        </p:nvSpPr>
        <p:spPr>
          <a:xfrm>
            <a:off x="6089904" y="1645920"/>
            <a:ext cx="2606040" cy="320040"/>
          </a:xfrm>
          <a:prstGeom prst="rect">
            <a:avLst/>
          </a:prstGeom>
          <a:solidFill>
            <a:srgbClr val="CC0000"/>
          </a:solidFill>
          <a:ln w="12700">
            <a:solidFill>
              <a:srgbClr val="333333"/>
            </a:solidFill>
            <a:prstDash val="solid"/>
          </a:ln>
        </p:spPr>
      </p:sp>
      <p:sp>
        <p:nvSpPr>
          <p:cNvPr id="20" name="Text 18"/>
          <p:cNvSpPr/>
          <p:nvPr/>
        </p:nvSpPr>
        <p:spPr>
          <a:xfrm>
            <a:off x="6227064" y="1691640"/>
            <a:ext cx="2331720" cy="228600"/>
          </a:xfrm>
          <a:prstGeom prst="rect">
            <a:avLst/>
          </a:prstGeom>
          <a:noFill/>
          <a:ln/>
        </p:spPr>
        <p:txBody>
          <a:bodyPr wrap="square" lIns="0" tIns="0" rIns="0" bIns="0" rtlCol="0" anchor="ctr"/>
          <a:lstStyle/>
          <a:p>
            <a:pPr marL="0" indent="0">
              <a:buNone/>
            </a:pPr>
            <a:r>
              <a:rPr lang="en-US" sz="1000" b="1" kern="0" spc="400" dirty="0">
                <a:solidFill>
                  <a:srgbClr val="FFFFFF"/>
                </a:solidFill>
                <a:latin typeface="Calibri" pitchFamily="34" charset="0"/>
                <a:ea typeface="Calibri" pitchFamily="34" charset="-122"/>
                <a:cs typeface="Calibri" pitchFamily="34" charset="-120"/>
              </a:rPr>
              <a:t>STAGE 3</a:t>
            </a:r>
            <a:endParaRPr lang="en-US" sz="1000" dirty="0"/>
          </a:p>
        </p:txBody>
      </p:sp>
      <p:sp>
        <p:nvSpPr>
          <p:cNvPr id="21" name="Text 19"/>
          <p:cNvSpPr/>
          <p:nvPr/>
        </p:nvSpPr>
        <p:spPr>
          <a:xfrm>
            <a:off x="6272784" y="2057400"/>
            <a:ext cx="2286000" cy="457200"/>
          </a:xfrm>
          <a:prstGeom prst="rect">
            <a:avLst/>
          </a:prstGeom>
          <a:noFill/>
          <a:ln/>
        </p:spPr>
        <p:txBody>
          <a:bodyPr wrap="square" lIns="0" tIns="0" rIns="0" bIns="0" rtlCol="0" anchor="ctr"/>
          <a:lstStyle/>
          <a:p>
            <a:pPr marL="0" indent="0">
              <a:buNone/>
            </a:pPr>
            <a:r>
              <a:rPr lang="en-US" sz="2200" b="1" dirty="0">
                <a:solidFill>
                  <a:srgbClr val="1A2238"/>
                </a:solidFill>
                <a:latin typeface="Calibri" pitchFamily="34" charset="0"/>
                <a:ea typeface="Calibri" pitchFamily="34" charset="-122"/>
                <a:cs typeface="Calibri" pitchFamily="34" charset="-120"/>
              </a:rPr>
              <a:t>Translate</a:t>
            </a:r>
            <a:endParaRPr lang="en-US" sz="2200" dirty="0"/>
          </a:p>
        </p:txBody>
      </p:sp>
      <p:sp>
        <p:nvSpPr>
          <p:cNvPr id="22" name="Shape 20"/>
          <p:cNvSpPr/>
          <p:nvPr/>
        </p:nvSpPr>
        <p:spPr>
          <a:xfrm>
            <a:off x="6272784" y="2606040"/>
            <a:ext cx="457200" cy="0"/>
          </a:xfrm>
          <a:prstGeom prst="line">
            <a:avLst/>
          </a:prstGeom>
          <a:noFill/>
          <a:ln w="25400">
            <a:solidFill>
              <a:srgbClr val="CC0000"/>
            </a:solidFill>
            <a:prstDash val="solid"/>
          </a:ln>
        </p:spPr>
      </p:sp>
      <p:sp>
        <p:nvSpPr>
          <p:cNvPr id="23" name="Text 21"/>
          <p:cNvSpPr/>
          <p:nvPr/>
        </p:nvSpPr>
        <p:spPr>
          <a:xfrm>
            <a:off x="6272784" y="2697480"/>
            <a:ext cx="2286000" cy="1005840"/>
          </a:xfrm>
          <a:prstGeom prst="rect">
            <a:avLst/>
          </a:prstGeom>
          <a:noFill/>
          <a:ln/>
        </p:spPr>
        <p:txBody>
          <a:bodyPr wrap="square" lIns="0" tIns="0" rIns="0" bIns="0" rtlCol="0" anchor="ctr"/>
          <a:lstStyle/>
          <a:p>
            <a:pPr marL="0" indent="0">
              <a:lnSpc>
                <a:spcPct val="125000"/>
              </a:lnSpc>
              <a:buNone/>
            </a:pPr>
            <a:r>
              <a:rPr lang="en-US" sz="1200" dirty="0">
                <a:solidFill>
                  <a:srgbClr val="334155"/>
                </a:solidFill>
                <a:latin typeface="Calibri" pitchFamily="34" charset="0"/>
                <a:ea typeface="Calibri" pitchFamily="34" charset="-122"/>
                <a:cs typeface="Calibri" pitchFamily="34" charset="-120"/>
              </a:rPr>
              <a:t>Generate Rust before &amp; after with 4 LLM translators</a:t>
            </a:r>
            <a:endParaRPr lang="en-US" sz="1200" dirty="0"/>
          </a:p>
        </p:txBody>
      </p:sp>
      <p:sp>
        <p:nvSpPr>
          <p:cNvPr id="24" name="Shape 22"/>
          <p:cNvSpPr/>
          <p:nvPr/>
        </p:nvSpPr>
        <p:spPr>
          <a:xfrm>
            <a:off x="8695944" y="2596896"/>
            <a:ext cx="164592" cy="201168"/>
          </a:xfrm>
          <a:prstGeom prst="chevron">
            <a:avLst/>
          </a:prstGeom>
          <a:solidFill>
            <a:srgbClr val="CC0000"/>
          </a:solidFill>
          <a:ln w="12700">
            <a:solidFill>
              <a:srgbClr val="333333"/>
            </a:solidFill>
            <a:prstDash val="solid"/>
          </a:ln>
        </p:spPr>
      </p:sp>
      <p:sp>
        <p:nvSpPr>
          <p:cNvPr id="25" name="Shape 23"/>
          <p:cNvSpPr/>
          <p:nvPr/>
        </p:nvSpPr>
        <p:spPr>
          <a:xfrm>
            <a:off x="8860536" y="1645920"/>
            <a:ext cx="2606040" cy="2194560"/>
          </a:xfrm>
          <a:prstGeom prst="rect">
            <a:avLst/>
          </a:prstGeom>
          <a:solidFill>
            <a:srgbClr val="F8FAFC"/>
          </a:solidFill>
          <a:ln w="12700">
            <a:solidFill>
              <a:srgbClr val="E5E9F0"/>
            </a:solidFill>
            <a:prstDash val="solid"/>
          </a:ln>
        </p:spPr>
      </p:sp>
      <p:sp>
        <p:nvSpPr>
          <p:cNvPr id="26" name="Shape 24"/>
          <p:cNvSpPr/>
          <p:nvPr/>
        </p:nvSpPr>
        <p:spPr>
          <a:xfrm>
            <a:off x="8860536" y="1645920"/>
            <a:ext cx="2606040" cy="320040"/>
          </a:xfrm>
          <a:prstGeom prst="rect">
            <a:avLst/>
          </a:prstGeom>
          <a:solidFill>
            <a:srgbClr val="CC0000"/>
          </a:solidFill>
          <a:ln w="12700">
            <a:solidFill>
              <a:srgbClr val="333333"/>
            </a:solidFill>
            <a:prstDash val="solid"/>
          </a:ln>
        </p:spPr>
      </p:sp>
      <p:sp>
        <p:nvSpPr>
          <p:cNvPr id="27" name="Text 25"/>
          <p:cNvSpPr/>
          <p:nvPr/>
        </p:nvSpPr>
        <p:spPr>
          <a:xfrm>
            <a:off x="8997696" y="1691640"/>
            <a:ext cx="2331720" cy="228600"/>
          </a:xfrm>
          <a:prstGeom prst="rect">
            <a:avLst/>
          </a:prstGeom>
          <a:noFill/>
          <a:ln/>
        </p:spPr>
        <p:txBody>
          <a:bodyPr wrap="square" lIns="0" tIns="0" rIns="0" bIns="0" rtlCol="0" anchor="ctr"/>
          <a:lstStyle/>
          <a:p>
            <a:pPr marL="0" indent="0">
              <a:buNone/>
            </a:pPr>
            <a:r>
              <a:rPr lang="en-US" sz="1000" b="1" kern="0" spc="400" dirty="0">
                <a:solidFill>
                  <a:srgbClr val="FFFFFF"/>
                </a:solidFill>
                <a:latin typeface="Calibri" pitchFamily="34" charset="0"/>
                <a:ea typeface="Calibri" pitchFamily="34" charset="-122"/>
                <a:cs typeface="Calibri" pitchFamily="34" charset="-120"/>
              </a:rPr>
              <a:t>STAGE 4</a:t>
            </a:r>
            <a:endParaRPr lang="en-US" sz="1000" dirty="0"/>
          </a:p>
        </p:txBody>
      </p:sp>
      <p:sp>
        <p:nvSpPr>
          <p:cNvPr id="28" name="Text 26"/>
          <p:cNvSpPr/>
          <p:nvPr/>
        </p:nvSpPr>
        <p:spPr>
          <a:xfrm>
            <a:off x="9043416" y="2057400"/>
            <a:ext cx="2286000" cy="457200"/>
          </a:xfrm>
          <a:prstGeom prst="rect">
            <a:avLst/>
          </a:prstGeom>
          <a:noFill/>
          <a:ln/>
        </p:spPr>
        <p:txBody>
          <a:bodyPr wrap="square" lIns="0" tIns="0" rIns="0" bIns="0" rtlCol="0" anchor="ctr"/>
          <a:lstStyle/>
          <a:p>
            <a:pPr marL="0" indent="0">
              <a:buNone/>
            </a:pPr>
            <a:r>
              <a:rPr lang="en-US" sz="2200" b="1" dirty="0">
                <a:solidFill>
                  <a:srgbClr val="1A2238"/>
                </a:solidFill>
                <a:latin typeface="Calibri" pitchFamily="34" charset="0"/>
                <a:ea typeface="Calibri" pitchFamily="34" charset="-122"/>
                <a:cs typeface="Calibri" pitchFamily="34" charset="-120"/>
              </a:rPr>
              <a:t>Evaluate</a:t>
            </a:r>
            <a:endParaRPr lang="en-US" sz="2200" dirty="0"/>
          </a:p>
        </p:txBody>
      </p:sp>
      <p:sp>
        <p:nvSpPr>
          <p:cNvPr id="29" name="Shape 27"/>
          <p:cNvSpPr/>
          <p:nvPr/>
        </p:nvSpPr>
        <p:spPr>
          <a:xfrm>
            <a:off x="9043416" y="2606040"/>
            <a:ext cx="457200" cy="0"/>
          </a:xfrm>
          <a:prstGeom prst="line">
            <a:avLst/>
          </a:prstGeom>
          <a:noFill/>
          <a:ln w="25400">
            <a:solidFill>
              <a:srgbClr val="CC0000"/>
            </a:solidFill>
            <a:prstDash val="solid"/>
          </a:ln>
        </p:spPr>
      </p:sp>
      <p:sp>
        <p:nvSpPr>
          <p:cNvPr id="30" name="Text 28"/>
          <p:cNvSpPr/>
          <p:nvPr/>
        </p:nvSpPr>
        <p:spPr>
          <a:xfrm>
            <a:off x="9043416" y="2697480"/>
            <a:ext cx="2286000" cy="1005840"/>
          </a:xfrm>
          <a:prstGeom prst="rect">
            <a:avLst/>
          </a:prstGeom>
          <a:noFill/>
          <a:ln/>
        </p:spPr>
        <p:txBody>
          <a:bodyPr wrap="square" lIns="0" tIns="0" rIns="0" bIns="0" rtlCol="0" anchor="ctr"/>
          <a:lstStyle/>
          <a:p>
            <a:pPr marL="0" indent="0">
              <a:lnSpc>
                <a:spcPct val="125000"/>
              </a:lnSpc>
              <a:buNone/>
            </a:pPr>
            <a:r>
              <a:rPr lang="en-US" sz="1200" dirty="0">
                <a:solidFill>
                  <a:srgbClr val="334155"/>
                </a:solidFill>
                <a:latin typeface="Calibri" pitchFamily="34" charset="0"/>
                <a:ea typeface="Calibri" pitchFamily="34" charset="-122"/>
                <a:cs typeface="Calibri" pitchFamily="34" charset="-120"/>
              </a:rPr>
              <a:t>Compare with Clippy under a fixed procedure</a:t>
            </a:r>
            <a:endParaRPr lang="en-US" sz="1200" dirty="0"/>
          </a:p>
        </p:txBody>
      </p:sp>
      <p:sp>
        <p:nvSpPr>
          <p:cNvPr id="31" name="Shape 29"/>
          <p:cNvSpPr/>
          <p:nvPr/>
        </p:nvSpPr>
        <p:spPr>
          <a:xfrm>
            <a:off x="548640" y="4160520"/>
            <a:ext cx="11064240" cy="1920240"/>
          </a:xfrm>
          <a:prstGeom prst="rect">
            <a:avLst/>
          </a:prstGeom>
          <a:solidFill>
            <a:srgbClr val="1A2238"/>
          </a:solidFill>
          <a:ln w="12700">
            <a:solidFill>
              <a:srgbClr val="333333"/>
            </a:solidFill>
            <a:prstDash val="solid"/>
          </a:ln>
        </p:spPr>
      </p:sp>
      <p:sp>
        <p:nvSpPr>
          <p:cNvPr id="32" name="Text 30"/>
          <p:cNvSpPr/>
          <p:nvPr/>
        </p:nvSpPr>
        <p:spPr>
          <a:xfrm>
            <a:off x="822960" y="4297680"/>
            <a:ext cx="10515600" cy="32004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DATASET  ·  GRASS GIS  ·  g.mapset module + gis library</a:t>
            </a:r>
            <a:endParaRPr lang="en-US" sz="1100" dirty="0"/>
          </a:p>
        </p:txBody>
      </p:sp>
      <p:sp>
        <p:nvSpPr>
          <p:cNvPr id="33" name="Text 31"/>
          <p:cNvSpPr/>
          <p:nvPr/>
        </p:nvSpPr>
        <p:spPr>
          <a:xfrm>
            <a:off x="822960" y="4709160"/>
            <a:ext cx="2468880" cy="685800"/>
          </a:xfrm>
          <a:prstGeom prst="rect">
            <a:avLst/>
          </a:prstGeom>
          <a:noFill/>
          <a:ln/>
        </p:spPr>
        <p:txBody>
          <a:bodyPr wrap="square" lIns="0" tIns="0" rIns="0" bIns="0"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~15K</a:t>
            </a:r>
            <a:endParaRPr lang="en-US" sz="4400" dirty="0"/>
          </a:p>
        </p:txBody>
      </p:sp>
      <p:sp>
        <p:nvSpPr>
          <p:cNvPr id="34" name="Text 32"/>
          <p:cNvSpPr/>
          <p:nvPr/>
        </p:nvSpPr>
        <p:spPr>
          <a:xfrm>
            <a:off x="822960" y="5440680"/>
            <a:ext cx="2468880" cy="411480"/>
          </a:xfrm>
          <a:prstGeom prst="rect">
            <a:avLst/>
          </a:prstGeom>
          <a:noFill/>
          <a:ln/>
        </p:spPr>
        <p:txBody>
          <a:bodyPr wrap="square" lIns="0" tIns="0" rIns="0" bIns="0" rtlCol="0" anchor="ctr"/>
          <a:lstStyle/>
          <a:p>
            <a:pPr marL="0" indent="0">
              <a:buNone/>
            </a:pPr>
            <a:r>
              <a:rPr lang="en-US" sz="1200" dirty="0">
                <a:solidFill>
                  <a:srgbClr val="CADCFC"/>
                </a:solidFill>
                <a:latin typeface="Calibri" pitchFamily="34" charset="0"/>
                <a:ea typeface="Calibri" pitchFamily="34" charset="-122"/>
                <a:cs typeface="Calibri" pitchFamily="34" charset="-120"/>
              </a:rPr>
              <a:t>lines of C analyzed</a:t>
            </a:r>
            <a:endParaRPr lang="en-US" sz="1200" dirty="0"/>
          </a:p>
        </p:txBody>
      </p:sp>
      <p:sp>
        <p:nvSpPr>
          <p:cNvPr id="35" name="Text 33"/>
          <p:cNvSpPr/>
          <p:nvPr/>
        </p:nvSpPr>
        <p:spPr>
          <a:xfrm>
            <a:off x="3566160" y="4709160"/>
            <a:ext cx="2468880" cy="685800"/>
          </a:xfrm>
          <a:prstGeom prst="rect">
            <a:avLst/>
          </a:prstGeom>
          <a:noFill/>
          <a:ln/>
        </p:spPr>
        <p:txBody>
          <a:bodyPr wrap="square" lIns="0" tIns="0" rIns="0" bIns="0"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767</a:t>
            </a:r>
            <a:endParaRPr lang="en-US" sz="4400" dirty="0"/>
          </a:p>
        </p:txBody>
      </p:sp>
      <p:sp>
        <p:nvSpPr>
          <p:cNvPr id="36" name="Text 34"/>
          <p:cNvSpPr/>
          <p:nvPr/>
        </p:nvSpPr>
        <p:spPr>
          <a:xfrm>
            <a:off x="3566160" y="5440680"/>
            <a:ext cx="2468880" cy="411480"/>
          </a:xfrm>
          <a:prstGeom prst="rect">
            <a:avLst/>
          </a:prstGeom>
          <a:noFill/>
          <a:ln/>
        </p:spPr>
        <p:txBody>
          <a:bodyPr wrap="square" lIns="0" tIns="0" rIns="0" bIns="0" rtlCol="0" anchor="ctr"/>
          <a:lstStyle/>
          <a:p>
            <a:pPr marL="0" indent="0">
              <a:buNone/>
            </a:pPr>
            <a:r>
              <a:rPr lang="en-US" sz="1200" dirty="0">
                <a:solidFill>
                  <a:srgbClr val="CADCFC"/>
                </a:solidFill>
                <a:latin typeface="Calibri" pitchFamily="34" charset="0"/>
                <a:ea typeface="Calibri" pitchFamily="34" charset="-122"/>
                <a:cs typeface="Calibri" pitchFamily="34" charset="-120"/>
              </a:rPr>
              <a:t>SonarQube issues surfaced</a:t>
            </a:r>
            <a:endParaRPr lang="en-US" sz="1200" dirty="0"/>
          </a:p>
        </p:txBody>
      </p:sp>
      <p:sp>
        <p:nvSpPr>
          <p:cNvPr id="37" name="Text 35"/>
          <p:cNvSpPr/>
          <p:nvPr/>
        </p:nvSpPr>
        <p:spPr>
          <a:xfrm>
            <a:off x="6309360" y="4709160"/>
            <a:ext cx="2468880" cy="685800"/>
          </a:xfrm>
          <a:prstGeom prst="rect">
            <a:avLst/>
          </a:prstGeom>
          <a:noFill/>
          <a:ln/>
        </p:spPr>
        <p:txBody>
          <a:bodyPr wrap="square" lIns="0" tIns="0" rIns="0" bIns="0"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35</a:t>
            </a:r>
            <a:endParaRPr lang="en-US" sz="4400" dirty="0"/>
          </a:p>
        </p:txBody>
      </p:sp>
      <p:sp>
        <p:nvSpPr>
          <p:cNvPr id="38" name="Text 36"/>
          <p:cNvSpPr/>
          <p:nvPr/>
        </p:nvSpPr>
        <p:spPr>
          <a:xfrm>
            <a:off x="6309360" y="5440680"/>
            <a:ext cx="2468880" cy="411480"/>
          </a:xfrm>
          <a:prstGeom prst="rect">
            <a:avLst/>
          </a:prstGeom>
          <a:noFill/>
          <a:ln/>
        </p:spPr>
        <p:txBody>
          <a:bodyPr wrap="square" lIns="0" tIns="0" rIns="0" bIns="0" rtlCol="0" anchor="ctr"/>
          <a:lstStyle/>
          <a:p>
            <a:pPr marL="0" indent="0">
              <a:buNone/>
            </a:pPr>
            <a:r>
              <a:rPr lang="en-US" sz="1200" dirty="0">
                <a:solidFill>
                  <a:srgbClr val="CADCFC"/>
                </a:solidFill>
                <a:latin typeface="Calibri" pitchFamily="34" charset="0"/>
                <a:ea typeface="Calibri" pitchFamily="34" charset="-122"/>
                <a:cs typeface="Calibri" pitchFamily="34" charset="-120"/>
              </a:rPr>
              <a:t>issues remediated</a:t>
            </a:r>
            <a:endParaRPr lang="en-US" sz="1200" dirty="0"/>
          </a:p>
        </p:txBody>
      </p:sp>
      <p:sp>
        <p:nvSpPr>
          <p:cNvPr id="39" name="Text 37"/>
          <p:cNvSpPr/>
          <p:nvPr/>
        </p:nvSpPr>
        <p:spPr>
          <a:xfrm>
            <a:off x="9052560" y="4709160"/>
            <a:ext cx="2468880" cy="685800"/>
          </a:xfrm>
          <a:prstGeom prst="rect">
            <a:avLst/>
          </a:prstGeom>
          <a:noFill/>
          <a:ln/>
        </p:spPr>
        <p:txBody>
          <a:bodyPr wrap="square" lIns="0" tIns="0" rIns="0" bIns="0"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280</a:t>
            </a:r>
            <a:endParaRPr lang="en-US" sz="4400" dirty="0"/>
          </a:p>
        </p:txBody>
      </p:sp>
      <p:sp>
        <p:nvSpPr>
          <p:cNvPr id="40" name="Text 38"/>
          <p:cNvSpPr/>
          <p:nvPr/>
        </p:nvSpPr>
        <p:spPr>
          <a:xfrm>
            <a:off x="9052560" y="5440680"/>
            <a:ext cx="2468880" cy="411480"/>
          </a:xfrm>
          <a:prstGeom prst="rect">
            <a:avLst/>
          </a:prstGeom>
          <a:noFill/>
          <a:ln/>
        </p:spPr>
        <p:txBody>
          <a:bodyPr wrap="square" lIns="0" tIns="0" rIns="0" bIns="0" rtlCol="0" anchor="ctr"/>
          <a:lstStyle/>
          <a:p>
            <a:pPr marL="0" indent="0">
              <a:buNone/>
            </a:pPr>
            <a:r>
              <a:rPr lang="en-US" sz="1200" dirty="0">
                <a:solidFill>
                  <a:srgbClr val="CADCFC"/>
                </a:solidFill>
                <a:latin typeface="Calibri" pitchFamily="34" charset="0"/>
                <a:ea typeface="Calibri" pitchFamily="34" charset="-122"/>
                <a:cs typeface="Calibri" pitchFamily="34" charset="-120"/>
              </a:rPr>
              <a:t>translated Rust artifacts</a:t>
            </a:r>
            <a:endParaRPr lang="en-US" sz="1200" dirty="0"/>
          </a:p>
        </p:txBody>
      </p:sp>
      <p:sp>
        <p:nvSpPr>
          <p:cNvPr id="41" name="Shape 39"/>
          <p:cNvSpPr/>
          <p:nvPr/>
        </p:nvSpPr>
        <p:spPr>
          <a:xfrm>
            <a:off x="548640" y="6446520"/>
            <a:ext cx="11064240" cy="0"/>
          </a:xfrm>
          <a:prstGeom prst="line">
            <a:avLst/>
          </a:prstGeom>
          <a:noFill/>
          <a:ln w="9525">
            <a:solidFill>
              <a:srgbClr val="E2E8F0"/>
            </a:solidFill>
            <a:prstDash val="solid"/>
          </a:ln>
        </p:spPr>
      </p:sp>
      <p:sp>
        <p:nvSpPr>
          <p:cNvPr id="42" name="Text 40"/>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43" name="Text 41"/>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11 / 30</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METHOD  ·  STAGE 1</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What SonarQube found in GRASS GIS</a:t>
            </a:r>
            <a:endParaRPr lang="en-US" sz="2800" dirty="0"/>
          </a:p>
        </p:txBody>
      </p:sp>
      <p:sp>
        <p:nvSpPr>
          <p:cNvPr id="5" name="Text 2"/>
          <p:cNvSpPr/>
          <p:nvPr/>
        </p:nvSpPr>
        <p:spPr>
          <a:xfrm>
            <a:off x="365760" y="5349240"/>
            <a:ext cx="6217920" cy="320040"/>
          </a:xfrm>
          <a:prstGeom prst="rect">
            <a:avLst/>
          </a:prstGeom>
          <a:noFill/>
          <a:ln/>
        </p:spPr>
        <p:txBody>
          <a:bodyPr wrap="square" lIns="0" tIns="0" rIns="0" bIns="0" rtlCol="0" anchor="ctr"/>
          <a:lstStyle/>
          <a:p>
            <a:pPr marL="0" indent="0">
              <a:buNone/>
            </a:pPr>
            <a:r>
              <a:rPr lang="en-US" sz="1100" i="1" dirty="0">
                <a:solidFill>
                  <a:srgbClr val="64748B"/>
                </a:solidFill>
                <a:latin typeface="Calibri" pitchFamily="34" charset="0"/>
                <a:ea typeface="Calibri" pitchFamily="34" charset="-122"/>
                <a:cs typeface="Calibri" pitchFamily="34" charset="-120"/>
              </a:rPr>
              <a:t>Maintainability dominates (~98%). Reliability and security are minor fractions.</a:t>
            </a:r>
            <a:endParaRPr lang="en-US" sz="1100" dirty="0"/>
          </a:p>
        </p:txBody>
      </p:sp>
      <p:sp>
        <p:nvSpPr>
          <p:cNvPr id="6" name="Shape 3"/>
          <p:cNvSpPr/>
          <p:nvPr/>
        </p:nvSpPr>
        <p:spPr>
          <a:xfrm>
            <a:off x="6858000" y="1463040"/>
            <a:ext cx="4754880" cy="4663440"/>
          </a:xfrm>
          <a:prstGeom prst="rect">
            <a:avLst/>
          </a:prstGeom>
          <a:solidFill>
            <a:srgbClr val="F8FAFC"/>
          </a:solidFill>
          <a:ln w="12700">
            <a:solidFill>
              <a:srgbClr val="E5E9F0"/>
            </a:solidFill>
            <a:prstDash val="solid"/>
          </a:ln>
        </p:spPr>
      </p:sp>
      <p:sp>
        <p:nvSpPr>
          <p:cNvPr id="7" name="Text 4"/>
          <p:cNvSpPr/>
          <p:nvPr/>
        </p:nvSpPr>
        <p:spPr>
          <a:xfrm>
            <a:off x="7086600" y="1645920"/>
            <a:ext cx="438912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SCOPING DECISIONS</a:t>
            </a:r>
            <a:endParaRPr lang="en-US" sz="1100" dirty="0"/>
          </a:p>
        </p:txBody>
      </p:sp>
      <p:sp>
        <p:nvSpPr>
          <p:cNvPr id="8" name="Text 5"/>
          <p:cNvSpPr/>
          <p:nvPr/>
        </p:nvSpPr>
        <p:spPr>
          <a:xfrm>
            <a:off x="7086600" y="1965960"/>
            <a:ext cx="4297680" cy="3977640"/>
          </a:xfrm>
          <a:prstGeom prst="rect">
            <a:avLst/>
          </a:prstGeom>
          <a:noFill/>
          <a:ln/>
        </p:spPr>
        <p:txBody>
          <a:bodyPr wrap="square" lIns="0" tIns="0" rIns="0" bIns="0" rtlCol="0" anchor="ctr"/>
          <a:lstStyle/>
          <a:p>
            <a:pPr marL="0" indent="0">
              <a:lnSpc>
                <a:spcPct val="130000"/>
              </a:lnSpc>
              <a:buNone/>
            </a:pPr>
            <a:r>
              <a:rPr lang="en-US" sz="1200" b="1" dirty="0">
                <a:solidFill>
                  <a:srgbClr val="1A2238"/>
                </a:solidFill>
                <a:latin typeface="Calibri" pitchFamily="34" charset="0"/>
                <a:ea typeface="Calibri" pitchFamily="34" charset="-122"/>
                <a:cs typeface="Calibri" pitchFamily="34" charset="-120"/>
              </a:rPr>
              <a:t>Module focus.  </a:t>
            </a:r>
            <a:r>
              <a:rPr lang="en-US" sz="1200" dirty="0">
                <a:solidFill>
                  <a:srgbClr val="334155"/>
                </a:solidFill>
                <a:latin typeface="Calibri" pitchFamily="34" charset="0"/>
                <a:ea typeface="Calibri" pitchFamily="34" charset="-122"/>
                <a:cs typeface="Calibri" pitchFamily="34" charset="-120"/>
              </a:rPr>
              <a:t>g.mapset + gis library.
</a:t>
            </a:r>
            <a:r>
              <a:rPr lang="en-US" sz="1200" b="1" dirty="0">
                <a:solidFill>
                  <a:srgbClr val="1A2238"/>
                </a:solidFill>
                <a:latin typeface="Calibri" pitchFamily="34" charset="0"/>
                <a:ea typeface="Calibri" pitchFamily="34" charset="-122"/>
                <a:cs typeface="Calibri" pitchFamily="34" charset="-120"/>
              </a:rPr>
              <a:t>Pruning.  </a:t>
            </a:r>
            <a:r>
              <a:rPr lang="en-US" sz="1200" dirty="0">
                <a:solidFill>
                  <a:srgbClr val="334155"/>
                </a:solidFill>
                <a:latin typeface="Calibri" pitchFamily="34" charset="0"/>
                <a:ea typeface="Calibri" pitchFamily="34" charset="-122"/>
                <a:cs typeface="Calibri" pitchFamily="34" charset="-120"/>
              </a:rPr>
              <a:t>75 unused .c files removed from scope.
</a:t>
            </a:r>
            <a:r>
              <a:rPr lang="en-US" sz="1200" b="1" dirty="0">
                <a:solidFill>
                  <a:srgbClr val="1A2238"/>
                </a:solidFill>
                <a:latin typeface="Calibri" pitchFamily="34" charset="0"/>
                <a:ea typeface="Calibri" pitchFamily="34" charset="-122"/>
                <a:cs typeface="Calibri" pitchFamily="34" charset="-120"/>
              </a:rPr>
              <a:t>Severity levels.  </a:t>
            </a:r>
            <a:r>
              <a:rPr lang="en-US" sz="1200" dirty="0">
                <a:solidFill>
                  <a:srgbClr val="334155"/>
                </a:solidFill>
                <a:latin typeface="Calibri" pitchFamily="34" charset="0"/>
                <a:ea typeface="Calibri" pitchFamily="34" charset="-122"/>
                <a:cs typeface="Calibri" pitchFamily="34" charset="-120"/>
              </a:rPr>
              <a:t>Blocker, High, Medium, Low, Info.
</a:t>
            </a:r>
            <a:r>
              <a:rPr lang="en-US" sz="1200" b="1" dirty="0">
                <a:solidFill>
                  <a:srgbClr val="1A2238"/>
                </a:solidFill>
                <a:latin typeface="Calibri" pitchFamily="34" charset="0"/>
                <a:ea typeface="Calibri" pitchFamily="34" charset="-122"/>
                <a:cs typeface="Calibri" pitchFamily="34" charset="-120"/>
              </a:rPr>
              <a:t>Selection criterion.  </a:t>
            </a:r>
            <a:r>
              <a:rPr lang="en-US" sz="1200" dirty="0">
                <a:solidFill>
                  <a:srgbClr val="334155"/>
                </a:solidFill>
                <a:latin typeface="Calibri" pitchFamily="34" charset="0"/>
                <a:ea typeface="Calibri" pitchFamily="34" charset="-122"/>
                <a:cs typeface="Calibri" pitchFamily="34" charset="-120"/>
              </a:rPr>
              <a:t>Prioritized fixes most likely to affect code structure, since structural changes propagate through translation.</a:t>
            </a:r>
            <a:endParaRPr lang="en-US" sz="1200" dirty="0"/>
          </a:p>
        </p:txBody>
      </p:sp>
      <p:sp>
        <p:nvSpPr>
          <p:cNvPr id="9" name="Shape 6"/>
          <p:cNvSpPr/>
          <p:nvPr/>
        </p:nvSpPr>
        <p:spPr>
          <a:xfrm>
            <a:off x="548640" y="6446520"/>
            <a:ext cx="11064240" cy="0"/>
          </a:xfrm>
          <a:prstGeom prst="line">
            <a:avLst/>
          </a:prstGeom>
          <a:noFill/>
          <a:ln w="9525">
            <a:solidFill>
              <a:srgbClr val="E2E8F0"/>
            </a:solidFill>
            <a:prstDash val="solid"/>
          </a:ln>
        </p:spPr>
      </p:sp>
      <p:sp>
        <p:nvSpPr>
          <p:cNvPr id="10" name="Text 7"/>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11" name="Text 8"/>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12 / 30</a:t>
            </a:r>
            <a:endParaRPr lang="en-US" sz="900" dirty="0"/>
          </a:p>
        </p:txBody>
      </p:sp>
      <p:pic>
        <p:nvPicPr>
          <p:cNvPr id="13" name="Picture 12">
            <a:extLst>
              <a:ext uri="{FF2B5EF4-FFF2-40B4-BE49-F238E27FC236}">
                <a16:creationId xmlns:a16="http://schemas.microsoft.com/office/drawing/2014/main" id="{C2C0B699-A636-6EF3-6BA0-075ECDAB1A37}"/>
              </a:ext>
            </a:extLst>
          </p:cNvPr>
          <p:cNvPicPr>
            <a:picLocks noChangeAspect="1"/>
          </p:cNvPicPr>
          <p:nvPr/>
        </p:nvPicPr>
        <p:blipFill>
          <a:blip r:embed="rId3"/>
          <a:stretch>
            <a:fillRect/>
          </a:stretch>
        </p:blipFill>
        <p:spPr>
          <a:xfrm>
            <a:off x="436986" y="1783080"/>
            <a:ext cx="5443637" cy="241884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METHOD  ·  STAGE 2</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Types of remediation applied (35 issues)</a:t>
            </a:r>
            <a:endParaRPr lang="en-US" sz="2800" dirty="0"/>
          </a:p>
        </p:txBody>
      </p:sp>
      <p:sp>
        <p:nvSpPr>
          <p:cNvPr id="4" name="Shape 2"/>
          <p:cNvSpPr/>
          <p:nvPr/>
        </p:nvSpPr>
        <p:spPr>
          <a:xfrm>
            <a:off x="548640" y="1554480"/>
            <a:ext cx="3566160" cy="1737360"/>
          </a:xfrm>
          <a:prstGeom prst="rect">
            <a:avLst/>
          </a:prstGeom>
          <a:solidFill>
            <a:srgbClr val="FFFFFF"/>
          </a:solidFill>
          <a:ln w="12700">
            <a:solidFill>
              <a:srgbClr val="E5E9F0"/>
            </a:solidFill>
            <a:prstDash val="solid"/>
          </a:ln>
        </p:spPr>
      </p:sp>
      <p:sp>
        <p:nvSpPr>
          <p:cNvPr id="5" name="Shape 3"/>
          <p:cNvSpPr/>
          <p:nvPr/>
        </p:nvSpPr>
        <p:spPr>
          <a:xfrm>
            <a:off x="548640" y="1554480"/>
            <a:ext cx="91440" cy="1737360"/>
          </a:xfrm>
          <a:prstGeom prst="rect">
            <a:avLst/>
          </a:prstGeom>
          <a:solidFill>
            <a:srgbClr val="CC0000"/>
          </a:solidFill>
          <a:ln w="12700">
            <a:solidFill>
              <a:srgbClr val="333333"/>
            </a:solidFill>
            <a:prstDash val="solid"/>
          </a:ln>
        </p:spPr>
      </p:sp>
      <p:sp>
        <p:nvSpPr>
          <p:cNvPr id="6" name="Text 4"/>
          <p:cNvSpPr/>
          <p:nvPr/>
        </p:nvSpPr>
        <p:spPr>
          <a:xfrm>
            <a:off x="822960" y="1691640"/>
            <a:ext cx="2286000" cy="274320"/>
          </a:xfrm>
          <a:prstGeom prst="rect">
            <a:avLst/>
          </a:prstGeom>
          <a:noFill/>
          <a:ln/>
        </p:spPr>
        <p:txBody>
          <a:bodyPr wrap="square" lIns="0" tIns="0" rIns="0" bIns="0" rtlCol="0" anchor="ctr"/>
          <a:lstStyle/>
          <a:p>
            <a:pPr marL="0" indent="0">
              <a:buNone/>
            </a:pPr>
            <a:r>
              <a:rPr lang="en-US" sz="1000" b="1" kern="0" spc="300" dirty="0">
                <a:solidFill>
                  <a:srgbClr val="CC0000"/>
                </a:solidFill>
                <a:latin typeface="Calibri" pitchFamily="34" charset="0"/>
                <a:ea typeface="Calibri" pitchFamily="34" charset="-122"/>
                <a:cs typeface="Calibri" pitchFamily="34" charset="-120"/>
              </a:rPr>
              <a:t>DOCUMENTATION</a:t>
            </a:r>
            <a:endParaRPr lang="en-US" sz="1000" dirty="0"/>
          </a:p>
        </p:txBody>
      </p:sp>
      <p:sp>
        <p:nvSpPr>
          <p:cNvPr id="7" name="Text 5"/>
          <p:cNvSpPr/>
          <p:nvPr/>
        </p:nvSpPr>
        <p:spPr>
          <a:xfrm>
            <a:off x="3291840" y="1645920"/>
            <a:ext cx="685800" cy="594360"/>
          </a:xfrm>
          <a:prstGeom prst="rect">
            <a:avLst/>
          </a:prstGeom>
          <a:noFill/>
          <a:ln/>
        </p:spPr>
        <p:txBody>
          <a:bodyPr wrap="square" lIns="0" tIns="0" rIns="0" bIns="0" rtlCol="0" anchor="ctr"/>
          <a:lstStyle/>
          <a:p>
            <a:pPr marL="0" indent="0" algn="r">
              <a:buNone/>
            </a:pPr>
            <a:r>
              <a:rPr lang="en-US" sz="3400" b="1" dirty="0">
                <a:solidFill>
                  <a:srgbClr val="1A2238"/>
                </a:solidFill>
                <a:latin typeface="Calibri" pitchFamily="34" charset="0"/>
                <a:ea typeface="Calibri" pitchFamily="34" charset="-122"/>
                <a:cs typeface="Calibri" pitchFamily="34" charset="-120"/>
              </a:rPr>
              <a:t>8</a:t>
            </a:r>
            <a:endParaRPr lang="en-US" sz="3400" dirty="0"/>
          </a:p>
        </p:txBody>
      </p:sp>
      <p:sp>
        <p:nvSpPr>
          <p:cNvPr id="8" name="Text 6"/>
          <p:cNvSpPr/>
          <p:nvPr/>
        </p:nvSpPr>
        <p:spPr>
          <a:xfrm>
            <a:off x="822960" y="2212848"/>
            <a:ext cx="3154680" cy="1005840"/>
          </a:xfrm>
          <a:prstGeom prst="rect">
            <a:avLst/>
          </a:prstGeom>
          <a:noFill/>
          <a:ln/>
        </p:spPr>
        <p:txBody>
          <a:bodyPr wrap="square" lIns="0" tIns="0" rIns="0" bIns="0" rtlCol="0" anchor="ctr"/>
          <a:lstStyle/>
          <a:p>
            <a:pPr marL="0" indent="0">
              <a:lnSpc>
                <a:spcPct val="130000"/>
              </a:lnSpc>
              <a:buNone/>
            </a:pPr>
            <a:r>
              <a:rPr lang="en-US" sz="1150" dirty="0">
                <a:solidFill>
                  <a:srgbClr val="334155"/>
                </a:solidFill>
                <a:latin typeface="Calibri" pitchFamily="34" charset="0"/>
                <a:ea typeface="Calibri" pitchFamily="34" charset="-122"/>
                <a:cs typeface="Calibri" pitchFamily="34" charset="-120"/>
              </a:rPr>
              <a:t>Missing comments on public/exported functions</a:t>
            </a:r>
            <a:endParaRPr lang="en-US" sz="1150" dirty="0"/>
          </a:p>
        </p:txBody>
      </p:sp>
      <p:sp>
        <p:nvSpPr>
          <p:cNvPr id="9" name="Shape 7"/>
          <p:cNvSpPr/>
          <p:nvPr/>
        </p:nvSpPr>
        <p:spPr>
          <a:xfrm>
            <a:off x="4279392" y="1554480"/>
            <a:ext cx="3566160" cy="1737360"/>
          </a:xfrm>
          <a:prstGeom prst="rect">
            <a:avLst/>
          </a:prstGeom>
          <a:solidFill>
            <a:srgbClr val="FFFFFF"/>
          </a:solidFill>
          <a:ln w="12700">
            <a:solidFill>
              <a:srgbClr val="E5E9F0"/>
            </a:solidFill>
            <a:prstDash val="solid"/>
          </a:ln>
        </p:spPr>
      </p:sp>
      <p:sp>
        <p:nvSpPr>
          <p:cNvPr id="10" name="Shape 8"/>
          <p:cNvSpPr/>
          <p:nvPr/>
        </p:nvSpPr>
        <p:spPr>
          <a:xfrm>
            <a:off x="4279392" y="1554480"/>
            <a:ext cx="91440" cy="1737360"/>
          </a:xfrm>
          <a:prstGeom prst="rect">
            <a:avLst/>
          </a:prstGeom>
          <a:solidFill>
            <a:srgbClr val="CC0000"/>
          </a:solidFill>
          <a:ln w="12700">
            <a:solidFill>
              <a:srgbClr val="333333"/>
            </a:solidFill>
            <a:prstDash val="solid"/>
          </a:ln>
        </p:spPr>
      </p:sp>
      <p:sp>
        <p:nvSpPr>
          <p:cNvPr id="11" name="Text 9"/>
          <p:cNvSpPr/>
          <p:nvPr/>
        </p:nvSpPr>
        <p:spPr>
          <a:xfrm>
            <a:off x="4553712" y="1691640"/>
            <a:ext cx="2286000" cy="274320"/>
          </a:xfrm>
          <a:prstGeom prst="rect">
            <a:avLst/>
          </a:prstGeom>
          <a:noFill/>
          <a:ln/>
        </p:spPr>
        <p:txBody>
          <a:bodyPr wrap="square" lIns="0" tIns="0" rIns="0" bIns="0" rtlCol="0" anchor="ctr"/>
          <a:lstStyle/>
          <a:p>
            <a:pPr marL="0" indent="0">
              <a:buNone/>
            </a:pPr>
            <a:r>
              <a:rPr lang="en-US" sz="1000" b="1" kern="0" spc="300" dirty="0">
                <a:solidFill>
                  <a:srgbClr val="CC0000"/>
                </a:solidFill>
                <a:latin typeface="Calibri" pitchFamily="34" charset="0"/>
                <a:ea typeface="Calibri" pitchFamily="34" charset="-122"/>
                <a:cs typeface="Calibri" pitchFamily="34" charset="-120"/>
              </a:rPr>
              <a:t>UNUSED CODE</a:t>
            </a:r>
            <a:endParaRPr lang="en-US" sz="1000" dirty="0"/>
          </a:p>
        </p:txBody>
      </p:sp>
      <p:sp>
        <p:nvSpPr>
          <p:cNvPr id="12" name="Text 10"/>
          <p:cNvSpPr/>
          <p:nvPr/>
        </p:nvSpPr>
        <p:spPr>
          <a:xfrm>
            <a:off x="7022592" y="1645920"/>
            <a:ext cx="685800" cy="594360"/>
          </a:xfrm>
          <a:prstGeom prst="rect">
            <a:avLst/>
          </a:prstGeom>
          <a:noFill/>
          <a:ln/>
        </p:spPr>
        <p:txBody>
          <a:bodyPr wrap="square" lIns="0" tIns="0" rIns="0" bIns="0" rtlCol="0" anchor="ctr"/>
          <a:lstStyle/>
          <a:p>
            <a:pPr marL="0" indent="0" algn="r">
              <a:buNone/>
            </a:pPr>
            <a:r>
              <a:rPr lang="en-US" sz="3400" b="1" dirty="0">
                <a:solidFill>
                  <a:srgbClr val="1A2238"/>
                </a:solidFill>
                <a:latin typeface="Calibri" pitchFamily="34" charset="0"/>
                <a:ea typeface="Calibri" pitchFamily="34" charset="-122"/>
                <a:cs typeface="Calibri" pitchFamily="34" charset="-120"/>
              </a:rPr>
              <a:t>7</a:t>
            </a:r>
            <a:endParaRPr lang="en-US" sz="3400" dirty="0"/>
          </a:p>
        </p:txBody>
      </p:sp>
      <p:sp>
        <p:nvSpPr>
          <p:cNvPr id="13" name="Text 11"/>
          <p:cNvSpPr/>
          <p:nvPr/>
        </p:nvSpPr>
        <p:spPr>
          <a:xfrm>
            <a:off x="4553712" y="2212848"/>
            <a:ext cx="3154680" cy="1005840"/>
          </a:xfrm>
          <a:prstGeom prst="rect">
            <a:avLst/>
          </a:prstGeom>
          <a:noFill/>
          <a:ln/>
        </p:spPr>
        <p:txBody>
          <a:bodyPr wrap="square" lIns="0" tIns="0" rIns="0" bIns="0" rtlCol="0" anchor="ctr"/>
          <a:lstStyle/>
          <a:p>
            <a:pPr marL="0" indent="0">
              <a:lnSpc>
                <a:spcPct val="130000"/>
              </a:lnSpc>
              <a:buNone/>
            </a:pPr>
            <a:r>
              <a:rPr lang="en-US" sz="1150" dirty="0">
                <a:solidFill>
                  <a:srgbClr val="334155"/>
                </a:solidFill>
                <a:latin typeface="Calibri" pitchFamily="34" charset="0"/>
                <a:ea typeface="Calibri" pitchFamily="34" charset="-122"/>
                <a:cs typeface="Calibri" pitchFamily="34" charset="-120"/>
              </a:rPr>
              <a:t>Unnecessary assignments, dead variables, late initialisation</a:t>
            </a:r>
            <a:endParaRPr lang="en-US" sz="1150" dirty="0"/>
          </a:p>
        </p:txBody>
      </p:sp>
      <p:sp>
        <p:nvSpPr>
          <p:cNvPr id="14" name="Shape 12"/>
          <p:cNvSpPr/>
          <p:nvPr/>
        </p:nvSpPr>
        <p:spPr>
          <a:xfrm>
            <a:off x="8010144" y="1554480"/>
            <a:ext cx="3566160" cy="1737360"/>
          </a:xfrm>
          <a:prstGeom prst="rect">
            <a:avLst/>
          </a:prstGeom>
          <a:solidFill>
            <a:srgbClr val="FFFFFF"/>
          </a:solidFill>
          <a:ln w="12700">
            <a:solidFill>
              <a:srgbClr val="E5E9F0"/>
            </a:solidFill>
            <a:prstDash val="solid"/>
          </a:ln>
        </p:spPr>
      </p:sp>
      <p:sp>
        <p:nvSpPr>
          <p:cNvPr id="15" name="Shape 13"/>
          <p:cNvSpPr/>
          <p:nvPr/>
        </p:nvSpPr>
        <p:spPr>
          <a:xfrm>
            <a:off x="8010144" y="1554480"/>
            <a:ext cx="91440" cy="1737360"/>
          </a:xfrm>
          <a:prstGeom prst="rect">
            <a:avLst/>
          </a:prstGeom>
          <a:solidFill>
            <a:srgbClr val="CC0000"/>
          </a:solidFill>
          <a:ln w="12700">
            <a:solidFill>
              <a:srgbClr val="333333"/>
            </a:solidFill>
            <a:prstDash val="solid"/>
          </a:ln>
        </p:spPr>
      </p:sp>
      <p:sp>
        <p:nvSpPr>
          <p:cNvPr id="16" name="Text 14"/>
          <p:cNvSpPr/>
          <p:nvPr/>
        </p:nvSpPr>
        <p:spPr>
          <a:xfrm>
            <a:off x="8284464" y="1691640"/>
            <a:ext cx="2286000" cy="274320"/>
          </a:xfrm>
          <a:prstGeom prst="rect">
            <a:avLst/>
          </a:prstGeom>
          <a:noFill/>
          <a:ln/>
        </p:spPr>
        <p:txBody>
          <a:bodyPr wrap="square" lIns="0" tIns="0" rIns="0" bIns="0" rtlCol="0" anchor="ctr"/>
          <a:lstStyle/>
          <a:p>
            <a:pPr marL="0" indent="0">
              <a:buNone/>
            </a:pPr>
            <a:r>
              <a:rPr lang="en-US" sz="1000" b="1" kern="0" spc="300" dirty="0">
                <a:solidFill>
                  <a:srgbClr val="CC0000"/>
                </a:solidFill>
                <a:latin typeface="Calibri" pitchFamily="34" charset="0"/>
                <a:ea typeface="Calibri" pitchFamily="34" charset="-122"/>
                <a:cs typeface="Calibri" pitchFamily="34" charset="-120"/>
              </a:rPr>
              <a:t>THREAD SAFETY</a:t>
            </a:r>
            <a:endParaRPr lang="en-US" sz="1000" dirty="0"/>
          </a:p>
        </p:txBody>
      </p:sp>
      <p:sp>
        <p:nvSpPr>
          <p:cNvPr id="17" name="Text 15"/>
          <p:cNvSpPr/>
          <p:nvPr/>
        </p:nvSpPr>
        <p:spPr>
          <a:xfrm>
            <a:off x="10753344" y="1645920"/>
            <a:ext cx="685800" cy="594360"/>
          </a:xfrm>
          <a:prstGeom prst="rect">
            <a:avLst/>
          </a:prstGeom>
          <a:noFill/>
          <a:ln/>
        </p:spPr>
        <p:txBody>
          <a:bodyPr wrap="square" lIns="0" tIns="0" rIns="0" bIns="0" rtlCol="0" anchor="ctr"/>
          <a:lstStyle/>
          <a:p>
            <a:pPr marL="0" indent="0" algn="r">
              <a:buNone/>
            </a:pPr>
            <a:r>
              <a:rPr lang="en-US" sz="3400" b="1" dirty="0">
                <a:solidFill>
                  <a:srgbClr val="1A2238"/>
                </a:solidFill>
                <a:latin typeface="Calibri" pitchFamily="34" charset="0"/>
                <a:ea typeface="Calibri" pitchFamily="34" charset="-122"/>
                <a:cs typeface="Calibri" pitchFamily="34" charset="-120"/>
              </a:rPr>
              <a:t>6</a:t>
            </a:r>
            <a:endParaRPr lang="en-US" sz="3400" dirty="0"/>
          </a:p>
        </p:txBody>
      </p:sp>
      <p:sp>
        <p:nvSpPr>
          <p:cNvPr id="18" name="Text 16"/>
          <p:cNvSpPr/>
          <p:nvPr/>
        </p:nvSpPr>
        <p:spPr>
          <a:xfrm>
            <a:off x="8284464" y="2212848"/>
            <a:ext cx="3154680" cy="1005840"/>
          </a:xfrm>
          <a:prstGeom prst="rect">
            <a:avLst/>
          </a:prstGeom>
          <a:noFill/>
          <a:ln/>
        </p:spPr>
        <p:txBody>
          <a:bodyPr wrap="square" lIns="0" tIns="0" rIns="0" bIns="0" rtlCol="0" anchor="ctr"/>
          <a:lstStyle/>
          <a:p>
            <a:pPr marL="0" indent="0">
              <a:lnSpc>
                <a:spcPct val="130000"/>
              </a:lnSpc>
              <a:buNone/>
            </a:pPr>
            <a:r>
              <a:rPr lang="en-US" sz="1150" dirty="0">
                <a:solidFill>
                  <a:srgbClr val="334155"/>
                </a:solidFill>
                <a:latin typeface="Calibri" pitchFamily="34" charset="0"/>
                <a:ea typeface="Calibri" pitchFamily="34" charset="-122"/>
                <a:cs typeface="Calibri" pitchFamily="34" charset="-120"/>
              </a:rPr>
              <a:t>strtok to strtok_r, ctime to ctime_r, localtime to localtime_r</a:t>
            </a:r>
            <a:endParaRPr lang="en-US" sz="1150" dirty="0"/>
          </a:p>
        </p:txBody>
      </p:sp>
      <p:sp>
        <p:nvSpPr>
          <p:cNvPr id="19" name="Shape 17"/>
          <p:cNvSpPr/>
          <p:nvPr/>
        </p:nvSpPr>
        <p:spPr>
          <a:xfrm>
            <a:off x="548640" y="3474720"/>
            <a:ext cx="3566160" cy="1737360"/>
          </a:xfrm>
          <a:prstGeom prst="rect">
            <a:avLst/>
          </a:prstGeom>
          <a:solidFill>
            <a:srgbClr val="FFFFFF"/>
          </a:solidFill>
          <a:ln w="12700">
            <a:solidFill>
              <a:srgbClr val="E5E9F0"/>
            </a:solidFill>
            <a:prstDash val="solid"/>
          </a:ln>
        </p:spPr>
      </p:sp>
      <p:sp>
        <p:nvSpPr>
          <p:cNvPr id="20" name="Shape 18"/>
          <p:cNvSpPr/>
          <p:nvPr/>
        </p:nvSpPr>
        <p:spPr>
          <a:xfrm>
            <a:off x="548640" y="3474720"/>
            <a:ext cx="91440" cy="1737360"/>
          </a:xfrm>
          <a:prstGeom prst="rect">
            <a:avLst/>
          </a:prstGeom>
          <a:solidFill>
            <a:srgbClr val="CC0000"/>
          </a:solidFill>
          <a:ln w="12700">
            <a:solidFill>
              <a:srgbClr val="333333"/>
            </a:solidFill>
            <a:prstDash val="solid"/>
          </a:ln>
        </p:spPr>
      </p:sp>
      <p:sp>
        <p:nvSpPr>
          <p:cNvPr id="21" name="Text 19"/>
          <p:cNvSpPr/>
          <p:nvPr/>
        </p:nvSpPr>
        <p:spPr>
          <a:xfrm>
            <a:off x="822960" y="3611880"/>
            <a:ext cx="2286000" cy="274320"/>
          </a:xfrm>
          <a:prstGeom prst="rect">
            <a:avLst/>
          </a:prstGeom>
          <a:noFill/>
          <a:ln/>
        </p:spPr>
        <p:txBody>
          <a:bodyPr wrap="square" lIns="0" tIns="0" rIns="0" bIns="0" rtlCol="0" anchor="ctr"/>
          <a:lstStyle/>
          <a:p>
            <a:pPr marL="0" indent="0">
              <a:buNone/>
            </a:pPr>
            <a:r>
              <a:rPr lang="en-US" sz="1000" b="1" kern="0" spc="300" dirty="0">
                <a:solidFill>
                  <a:srgbClr val="CC0000"/>
                </a:solidFill>
                <a:latin typeface="Calibri" pitchFamily="34" charset="0"/>
                <a:ea typeface="Calibri" pitchFamily="34" charset="-122"/>
                <a:cs typeface="Calibri" pitchFamily="34" charset="-120"/>
              </a:rPr>
              <a:t>MUTABILITY</a:t>
            </a:r>
            <a:endParaRPr lang="en-US" sz="1000" dirty="0"/>
          </a:p>
        </p:txBody>
      </p:sp>
      <p:sp>
        <p:nvSpPr>
          <p:cNvPr id="22" name="Text 20"/>
          <p:cNvSpPr/>
          <p:nvPr/>
        </p:nvSpPr>
        <p:spPr>
          <a:xfrm>
            <a:off x="3291840" y="3566160"/>
            <a:ext cx="685800" cy="594360"/>
          </a:xfrm>
          <a:prstGeom prst="rect">
            <a:avLst/>
          </a:prstGeom>
          <a:noFill/>
          <a:ln/>
        </p:spPr>
        <p:txBody>
          <a:bodyPr wrap="square" lIns="0" tIns="0" rIns="0" bIns="0" rtlCol="0" anchor="ctr"/>
          <a:lstStyle/>
          <a:p>
            <a:pPr marL="0" indent="0" algn="r">
              <a:buNone/>
            </a:pPr>
            <a:r>
              <a:rPr lang="en-US" sz="3400" b="1" dirty="0">
                <a:solidFill>
                  <a:srgbClr val="1A2238"/>
                </a:solidFill>
                <a:latin typeface="Calibri" pitchFamily="34" charset="0"/>
                <a:ea typeface="Calibri" pitchFamily="34" charset="-122"/>
                <a:cs typeface="Calibri" pitchFamily="34" charset="-120"/>
              </a:rPr>
              <a:t>5</a:t>
            </a:r>
            <a:endParaRPr lang="en-US" sz="3400" dirty="0"/>
          </a:p>
        </p:txBody>
      </p:sp>
      <p:sp>
        <p:nvSpPr>
          <p:cNvPr id="23" name="Text 21"/>
          <p:cNvSpPr/>
          <p:nvPr/>
        </p:nvSpPr>
        <p:spPr>
          <a:xfrm>
            <a:off x="822960" y="4133088"/>
            <a:ext cx="3154680" cy="1005840"/>
          </a:xfrm>
          <a:prstGeom prst="rect">
            <a:avLst/>
          </a:prstGeom>
          <a:noFill/>
          <a:ln/>
        </p:spPr>
        <p:txBody>
          <a:bodyPr wrap="square" lIns="0" tIns="0" rIns="0" bIns="0" rtlCol="0" anchor="ctr"/>
          <a:lstStyle/>
          <a:p>
            <a:pPr marL="0" indent="0">
              <a:lnSpc>
                <a:spcPct val="130000"/>
              </a:lnSpc>
              <a:buNone/>
            </a:pPr>
            <a:r>
              <a:rPr lang="en-US" sz="1150" dirty="0">
                <a:solidFill>
                  <a:srgbClr val="334155"/>
                </a:solidFill>
                <a:latin typeface="Calibri" pitchFamily="34" charset="0"/>
                <a:ea typeface="Calibri" pitchFamily="34" charset="-122"/>
                <a:cs typeface="Calibri" pitchFamily="34" charset="-120"/>
              </a:rPr>
              <a:t>const-correctness, scope tightening, const-qualified params</a:t>
            </a:r>
            <a:endParaRPr lang="en-US" sz="1150" dirty="0"/>
          </a:p>
        </p:txBody>
      </p:sp>
      <p:sp>
        <p:nvSpPr>
          <p:cNvPr id="24" name="Shape 22"/>
          <p:cNvSpPr/>
          <p:nvPr/>
        </p:nvSpPr>
        <p:spPr>
          <a:xfrm>
            <a:off x="4279392" y="3474720"/>
            <a:ext cx="3566160" cy="1737360"/>
          </a:xfrm>
          <a:prstGeom prst="rect">
            <a:avLst/>
          </a:prstGeom>
          <a:solidFill>
            <a:srgbClr val="FFFFFF"/>
          </a:solidFill>
          <a:ln w="12700">
            <a:solidFill>
              <a:srgbClr val="E5E9F0"/>
            </a:solidFill>
            <a:prstDash val="solid"/>
          </a:ln>
        </p:spPr>
      </p:sp>
      <p:sp>
        <p:nvSpPr>
          <p:cNvPr id="25" name="Shape 23"/>
          <p:cNvSpPr/>
          <p:nvPr/>
        </p:nvSpPr>
        <p:spPr>
          <a:xfrm>
            <a:off x="4279392" y="3474720"/>
            <a:ext cx="91440" cy="1737360"/>
          </a:xfrm>
          <a:prstGeom prst="rect">
            <a:avLst/>
          </a:prstGeom>
          <a:solidFill>
            <a:srgbClr val="CC0000"/>
          </a:solidFill>
          <a:ln w="12700">
            <a:solidFill>
              <a:srgbClr val="333333"/>
            </a:solidFill>
            <a:prstDash val="solid"/>
          </a:ln>
        </p:spPr>
      </p:sp>
      <p:sp>
        <p:nvSpPr>
          <p:cNvPr id="26" name="Text 24"/>
          <p:cNvSpPr/>
          <p:nvPr/>
        </p:nvSpPr>
        <p:spPr>
          <a:xfrm>
            <a:off x="4553712" y="3611880"/>
            <a:ext cx="2286000" cy="274320"/>
          </a:xfrm>
          <a:prstGeom prst="rect">
            <a:avLst/>
          </a:prstGeom>
          <a:noFill/>
          <a:ln/>
        </p:spPr>
        <p:txBody>
          <a:bodyPr wrap="square" lIns="0" tIns="0" rIns="0" bIns="0" rtlCol="0" anchor="ctr"/>
          <a:lstStyle/>
          <a:p>
            <a:pPr marL="0" indent="0">
              <a:buNone/>
            </a:pPr>
            <a:r>
              <a:rPr lang="en-US" sz="1000" b="1" kern="0" spc="300" dirty="0">
                <a:solidFill>
                  <a:srgbClr val="CC0000"/>
                </a:solidFill>
                <a:latin typeface="Calibri" pitchFamily="34" charset="0"/>
                <a:ea typeface="Calibri" pitchFamily="34" charset="-122"/>
                <a:cs typeface="Calibri" pitchFamily="34" charset="-120"/>
              </a:rPr>
              <a:t>COMPLEXITY</a:t>
            </a:r>
            <a:endParaRPr lang="en-US" sz="1000" dirty="0"/>
          </a:p>
        </p:txBody>
      </p:sp>
      <p:sp>
        <p:nvSpPr>
          <p:cNvPr id="27" name="Text 25"/>
          <p:cNvSpPr/>
          <p:nvPr/>
        </p:nvSpPr>
        <p:spPr>
          <a:xfrm>
            <a:off x="7022592" y="3566160"/>
            <a:ext cx="685800" cy="594360"/>
          </a:xfrm>
          <a:prstGeom prst="rect">
            <a:avLst/>
          </a:prstGeom>
          <a:noFill/>
          <a:ln/>
        </p:spPr>
        <p:txBody>
          <a:bodyPr wrap="square" lIns="0" tIns="0" rIns="0" bIns="0" rtlCol="0" anchor="ctr"/>
          <a:lstStyle/>
          <a:p>
            <a:pPr marL="0" indent="0" algn="r">
              <a:buNone/>
            </a:pPr>
            <a:r>
              <a:rPr lang="en-US" sz="3400" b="1" dirty="0">
                <a:solidFill>
                  <a:srgbClr val="1A2238"/>
                </a:solidFill>
                <a:latin typeface="Calibri" pitchFamily="34" charset="0"/>
                <a:ea typeface="Calibri" pitchFamily="34" charset="-122"/>
                <a:cs typeface="Calibri" pitchFamily="34" charset="-120"/>
              </a:rPr>
              <a:t>5</a:t>
            </a:r>
            <a:endParaRPr lang="en-US" sz="3400" dirty="0"/>
          </a:p>
        </p:txBody>
      </p:sp>
      <p:sp>
        <p:nvSpPr>
          <p:cNvPr id="28" name="Text 26"/>
          <p:cNvSpPr/>
          <p:nvPr/>
        </p:nvSpPr>
        <p:spPr>
          <a:xfrm>
            <a:off x="4553712" y="4133088"/>
            <a:ext cx="3154680" cy="1005840"/>
          </a:xfrm>
          <a:prstGeom prst="rect">
            <a:avLst/>
          </a:prstGeom>
          <a:noFill/>
          <a:ln/>
        </p:spPr>
        <p:txBody>
          <a:bodyPr wrap="square" lIns="0" tIns="0" rIns="0" bIns="0" rtlCol="0" anchor="ctr"/>
          <a:lstStyle/>
          <a:p>
            <a:pPr marL="0" indent="0">
              <a:lnSpc>
                <a:spcPct val="130000"/>
              </a:lnSpc>
              <a:buNone/>
            </a:pPr>
            <a:r>
              <a:rPr lang="en-US" sz="1150" dirty="0">
                <a:solidFill>
                  <a:srgbClr val="334155"/>
                </a:solidFill>
                <a:latin typeface="Calibri" pitchFamily="34" charset="0"/>
                <a:ea typeface="Calibri" pitchFamily="34" charset="-122"/>
                <a:cs typeface="Calibri" pitchFamily="34" charset="-120"/>
              </a:rPr>
              <a:t>Decomposing high-cognitive-complexity functions into helpers</a:t>
            </a:r>
            <a:endParaRPr lang="en-US" sz="1150" dirty="0"/>
          </a:p>
        </p:txBody>
      </p:sp>
      <p:sp>
        <p:nvSpPr>
          <p:cNvPr id="29" name="Shape 27"/>
          <p:cNvSpPr/>
          <p:nvPr/>
        </p:nvSpPr>
        <p:spPr>
          <a:xfrm>
            <a:off x="8010144" y="3474720"/>
            <a:ext cx="3566160" cy="1737360"/>
          </a:xfrm>
          <a:prstGeom prst="rect">
            <a:avLst/>
          </a:prstGeom>
          <a:solidFill>
            <a:srgbClr val="FFFFFF"/>
          </a:solidFill>
          <a:ln w="12700">
            <a:solidFill>
              <a:srgbClr val="E5E9F0"/>
            </a:solidFill>
            <a:prstDash val="solid"/>
          </a:ln>
        </p:spPr>
      </p:sp>
      <p:sp>
        <p:nvSpPr>
          <p:cNvPr id="30" name="Shape 28"/>
          <p:cNvSpPr/>
          <p:nvPr/>
        </p:nvSpPr>
        <p:spPr>
          <a:xfrm>
            <a:off x="8010144" y="3474720"/>
            <a:ext cx="91440" cy="1737360"/>
          </a:xfrm>
          <a:prstGeom prst="rect">
            <a:avLst/>
          </a:prstGeom>
          <a:solidFill>
            <a:srgbClr val="CC0000"/>
          </a:solidFill>
          <a:ln w="12700">
            <a:solidFill>
              <a:srgbClr val="333333"/>
            </a:solidFill>
            <a:prstDash val="solid"/>
          </a:ln>
        </p:spPr>
      </p:sp>
      <p:sp>
        <p:nvSpPr>
          <p:cNvPr id="31" name="Text 29"/>
          <p:cNvSpPr/>
          <p:nvPr/>
        </p:nvSpPr>
        <p:spPr>
          <a:xfrm>
            <a:off x="8284464" y="3611880"/>
            <a:ext cx="2286000" cy="274320"/>
          </a:xfrm>
          <a:prstGeom prst="rect">
            <a:avLst/>
          </a:prstGeom>
          <a:noFill/>
          <a:ln/>
        </p:spPr>
        <p:txBody>
          <a:bodyPr wrap="square" lIns="0" tIns="0" rIns="0" bIns="0" rtlCol="0" anchor="ctr"/>
          <a:lstStyle/>
          <a:p>
            <a:pPr marL="0" indent="0">
              <a:buNone/>
            </a:pPr>
            <a:r>
              <a:rPr lang="en-US" sz="1000" b="1" kern="0" spc="300" dirty="0">
                <a:solidFill>
                  <a:srgbClr val="CC0000"/>
                </a:solidFill>
                <a:latin typeface="Calibri" pitchFamily="34" charset="0"/>
                <a:ea typeface="Calibri" pitchFamily="34" charset="-122"/>
                <a:cs typeface="Calibri" pitchFamily="34" charset="-120"/>
              </a:rPr>
              <a:t>OTHER</a:t>
            </a:r>
            <a:endParaRPr lang="en-US" sz="1000" dirty="0"/>
          </a:p>
        </p:txBody>
      </p:sp>
      <p:sp>
        <p:nvSpPr>
          <p:cNvPr id="32" name="Text 30"/>
          <p:cNvSpPr/>
          <p:nvPr/>
        </p:nvSpPr>
        <p:spPr>
          <a:xfrm>
            <a:off x="10753344" y="3566160"/>
            <a:ext cx="685800" cy="594360"/>
          </a:xfrm>
          <a:prstGeom prst="rect">
            <a:avLst/>
          </a:prstGeom>
          <a:noFill/>
          <a:ln/>
        </p:spPr>
        <p:txBody>
          <a:bodyPr wrap="square" lIns="0" tIns="0" rIns="0" bIns="0" rtlCol="0" anchor="ctr"/>
          <a:lstStyle/>
          <a:p>
            <a:pPr marL="0" indent="0" algn="r">
              <a:buNone/>
            </a:pPr>
            <a:r>
              <a:rPr lang="en-US" sz="3400" b="1" dirty="0">
                <a:solidFill>
                  <a:srgbClr val="1A2238"/>
                </a:solidFill>
                <a:latin typeface="Calibri" pitchFamily="34" charset="0"/>
                <a:ea typeface="Calibri" pitchFamily="34" charset="-122"/>
                <a:cs typeface="Calibri" pitchFamily="34" charset="-120"/>
              </a:rPr>
              <a:t>4</a:t>
            </a:r>
            <a:endParaRPr lang="en-US" sz="3400" dirty="0"/>
          </a:p>
        </p:txBody>
      </p:sp>
      <p:sp>
        <p:nvSpPr>
          <p:cNvPr id="33" name="Text 31"/>
          <p:cNvSpPr/>
          <p:nvPr/>
        </p:nvSpPr>
        <p:spPr>
          <a:xfrm>
            <a:off x="8284464" y="4133088"/>
            <a:ext cx="3154680" cy="1005840"/>
          </a:xfrm>
          <a:prstGeom prst="rect">
            <a:avLst/>
          </a:prstGeom>
          <a:noFill/>
          <a:ln/>
        </p:spPr>
        <p:txBody>
          <a:bodyPr wrap="square" lIns="0" tIns="0" rIns="0" bIns="0" rtlCol="0" anchor="ctr"/>
          <a:lstStyle/>
          <a:p>
            <a:pPr marL="0" indent="0">
              <a:lnSpc>
                <a:spcPct val="130000"/>
              </a:lnSpc>
              <a:buNone/>
            </a:pPr>
            <a:r>
              <a:rPr lang="en-US" sz="1150" dirty="0">
                <a:solidFill>
                  <a:srgbClr val="334155"/>
                </a:solidFill>
                <a:latin typeface="Calibri" pitchFamily="34" charset="0"/>
                <a:ea typeface="Calibri" pitchFamily="34" charset="-122"/>
                <a:cs typeface="Calibri" pitchFamily="34" charset="-120"/>
              </a:rPr>
              <a:t>Miscellaneous reliability and maintainability fixes</a:t>
            </a:r>
            <a:endParaRPr lang="en-US" sz="1150" dirty="0"/>
          </a:p>
        </p:txBody>
      </p:sp>
      <p:sp>
        <p:nvSpPr>
          <p:cNvPr id="34" name="Text 32"/>
          <p:cNvSpPr/>
          <p:nvPr/>
        </p:nvSpPr>
        <p:spPr>
          <a:xfrm>
            <a:off x="548640" y="5440680"/>
            <a:ext cx="11064240" cy="320040"/>
          </a:xfrm>
          <a:prstGeom prst="rect">
            <a:avLst/>
          </a:prstGeom>
          <a:noFill/>
          <a:ln/>
        </p:spPr>
        <p:txBody>
          <a:bodyPr wrap="square" lIns="0" tIns="0" rIns="0" bIns="0" rtlCol="0" anchor="ctr"/>
          <a:lstStyle/>
          <a:p>
            <a:pPr marL="0" indent="0" algn="ctr">
              <a:buNone/>
            </a:pPr>
            <a:r>
              <a:rPr lang="en-US" sz="1150" i="1" dirty="0">
                <a:solidFill>
                  <a:srgbClr val="64748B"/>
                </a:solidFill>
                <a:latin typeface="Calibri" pitchFamily="34" charset="0"/>
                <a:ea typeface="Calibri" pitchFamily="34" charset="-122"/>
                <a:cs typeface="Calibri" pitchFamily="34" charset="-120"/>
              </a:rPr>
              <a:t>All fixes preserve program behavior. Committed to a forked GRASS repository for reproducibility.</a:t>
            </a:r>
            <a:endParaRPr lang="en-US" sz="1150" dirty="0"/>
          </a:p>
        </p:txBody>
      </p:sp>
      <p:sp>
        <p:nvSpPr>
          <p:cNvPr id="35" name="Shape 33"/>
          <p:cNvSpPr/>
          <p:nvPr/>
        </p:nvSpPr>
        <p:spPr>
          <a:xfrm>
            <a:off x="548640" y="6446520"/>
            <a:ext cx="11064240" cy="0"/>
          </a:xfrm>
          <a:prstGeom prst="line">
            <a:avLst/>
          </a:prstGeom>
          <a:noFill/>
          <a:ln w="9525">
            <a:solidFill>
              <a:srgbClr val="E2E8F0"/>
            </a:solidFill>
            <a:prstDash val="solid"/>
          </a:ln>
        </p:spPr>
      </p:sp>
      <p:sp>
        <p:nvSpPr>
          <p:cNvPr id="36" name="Text 34"/>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37" name="Text 35"/>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13 / 30</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METHOD  ·  STAGE 3</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Four translators in two safety regimes</a:t>
            </a:r>
            <a:endParaRPr lang="en-US" sz="2800" dirty="0"/>
          </a:p>
        </p:txBody>
      </p:sp>
      <p:sp>
        <p:nvSpPr>
          <p:cNvPr id="4" name="Shape 2"/>
          <p:cNvSpPr/>
          <p:nvPr/>
        </p:nvSpPr>
        <p:spPr>
          <a:xfrm>
            <a:off x="548640" y="1572768"/>
            <a:ext cx="5577840" cy="731520"/>
          </a:xfrm>
          <a:prstGeom prst="rect">
            <a:avLst/>
          </a:prstGeom>
          <a:solidFill>
            <a:srgbClr val="F8FAFC"/>
          </a:solidFill>
          <a:ln w="12700">
            <a:solidFill>
              <a:srgbClr val="E5E9F0"/>
            </a:solidFill>
            <a:prstDash val="solid"/>
          </a:ln>
        </p:spPr>
      </p:sp>
      <p:sp>
        <p:nvSpPr>
          <p:cNvPr id="5" name="Shape 3"/>
          <p:cNvSpPr/>
          <p:nvPr/>
        </p:nvSpPr>
        <p:spPr>
          <a:xfrm>
            <a:off x="749808" y="1847088"/>
            <a:ext cx="182880" cy="182880"/>
          </a:xfrm>
          <a:prstGeom prst="ellipse">
            <a:avLst/>
          </a:prstGeom>
          <a:solidFill>
            <a:srgbClr val="B45309"/>
          </a:solidFill>
          <a:ln w="12700">
            <a:solidFill>
              <a:srgbClr val="333333"/>
            </a:solidFill>
            <a:prstDash val="solid"/>
          </a:ln>
        </p:spPr>
      </p:sp>
      <p:sp>
        <p:nvSpPr>
          <p:cNvPr id="6" name="Text 4"/>
          <p:cNvSpPr/>
          <p:nvPr/>
        </p:nvSpPr>
        <p:spPr>
          <a:xfrm>
            <a:off x="1078992" y="1645920"/>
            <a:ext cx="2743200" cy="320040"/>
          </a:xfrm>
          <a:prstGeom prst="rect">
            <a:avLst/>
          </a:prstGeom>
          <a:noFill/>
          <a:ln/>
        </p:spPr>
        <p:txBody>
          <a:bodyPr wrap="square" lIns="0" tIns="0" rIns="0" bIns="0" rtlCol="0" anchor="ctr"/>
          <a:lstStyle/>
          <a:p>
            <a:pPr marL="0" indent="0">
              <a:buNone/>
            </a:pPr>
            <a:r>
              <a:rPr lang="en-US" sz="1500" b="1" dirty="0">
                <a:solidFill>
                  <a:srgbClr val="1E293B"/>
                </a:solidFill>
                <a:latin typeface="Calibri" pitchFamily="34" charset="0"/>
                <a:ea typeface="Calibri" pitchFamily="34" charset="-122"/>
                <a:cs typeface="Calibri" pitchFamily="34" charset="-120"/>
              </a:rPr>
              <a:t>ChatGPT 5.2</a:t>
            </a:r>
            <a:endParaRPr lang="en-US" sz="1500" dirty="0"/>
          </a:p>
        </p:txBody>
      </p:sp>
      <p:sp>
        <p:nvSpPr>
          <p:cNvPr id="7" name="Text 5"/>
          <p:cNvSpPr/>
          <p:nvPr/>
        </p:nvSpPr>
        <p:spPr>
          <a:xfrm>
            <a:off x="1078992" y="1975104"/>
            <a:ext cx="2743200" cy="256032"/>
          </a:xfrm>
          <a:prstGeom prst="rect">
            <a:avLst/>
          </a:prstGeom>
          <a:noFill/>
          <a:ln/>
        </p:spPr>
        <p:txBody>
          <a:bodyPr wrap="square" lIns="0" tIns="0" rIns="0" bIns="0" rtlCol="0" anchor="ctr"/>
          <a:lstStyle/>
          <a:p>
            <a:pPr marL="0" indent="0">
              <a:buNone/>
            </a:pPr>
            <a:r>
              <a:rPr lang="en-US" sz="1000" i="1" dirty="0">
                <a:solidFill>
                  <a:srgbClr val="64748B"/>
                </a:solidFill>
                <a:latin typeface="Calibri" pitchFamily="34" charset="0"/>
                <a:ea typeface="Calibri" pitchFamily="34" charset="-122"/>
                <a:cs typeface="Calibri" pitchFamily="34" charset="-120"/>
              </a:rPr>
              <a:t>FFI-style extern C blocks</a:t>
            </a:r>
            <a:endParaRPr lang="en-US" sz="1000" dirty="0"/>
          </a:p>
        </p:txBody>
      </p:sp>
      <p:sp>
        <p:nvSpPr>
          <p:cNvPr id="8" name="Shape 6"/>
          <p:cNvSpPr/>
          <p:nvPr/>
        </p:nvSpPr>
        <p:spPr>
          <a:xfrm>
            <a:off x="3931920" y="1801368"/>
            <a:ext cx="1965960" cy="274320"/>
          </a:xfrm>
          <a:prstGeom prst="rect">
            <a:avLst/>
          </a:prstGeom>
          <a:solidFill>
            <a:srgbClr val="FEF3C7"/>
          </a:solidFill>
          <a:ln w="12700">
            <a:solidFill>
              <a:srgbClr val="333333"/>
            </a:solidFill>
            <a:prstDash val="solid"/>
          </a:ln>
        </p:spPr>
      </p:sp>
      <p:sp>
        <p:nvSpPr>
          <p:cNvPr id="9" name="Text 7"/>
          <p:cNvSpPr/>
          <p:nvPr/>
        </p:nvSpPr>
        <p:spPr>
          <a:xfrm>
            <a:off x="3931920" y="1810512"/>
            <a:ext cx="1965960" cy="274320"/>
          </a:xfrm>
          <a:prstGeom prst="rect">
            <a:avLst/>
          </a:prstGeom>
          <a:noFill/>
          <a:ln/>
        </p:spPr>
        <p:txBody>
          <a:bodyPr wrap="square" lIns="0" tIns="0" rIns="0" bIns="0" rtlCol="0" anchor="ctr"/>
          <a:lstStyle/>
          <a:p>
            <a:pPr marL="0" indent="0" algn="ctr">
              <a:buNone/>
            </a:pPr>
            <a:r>
              <a:rPr lang="en-US" sz="1100" b="1" dirty="0">
                <a:solidFill>
                  <a:srgbClr val="B45309"/>
                </a:solidFill>
                <a:latin typeface="Calibri" pitchFamily="34" charset="0"/>
                <a:ea typeface="Calibri" pitchFamily="34" charset="-122"/>
                <a:cs typeface="Calibri" pitchFamily="34" charset="-120"/>
              </a:rPr>
              <a:t>Unsafe Rust</a:t>
            </a:r>
            <a:endParaRPr lang="en-US" sz="1100" dirty="0"/>
          </a:p>
        </p:txBody>
      </p:sp>
      <p:sp>
        <p:nvSpPr>
          <p:cNvPr id="10" name="Shape 8"/>
          <p:cNvSpPr/>
          <p:nvPr/>
        </p:nvSpPr>
        <p:spPr>
          <a:xfrm>
            <a:off x="548640" y="2414016"/>
            <a:ext cx="5577840" cy="731520"/>
          </a:xfrm>
          <a:prstGeom prst="rect">
            <a:avLst/>
          </a:prstGeom>
          <a:solidFill>
            <a:srgbClr val="F8FAFC"/>
          </a:solidFill>
          <a:ln w="12700">
            <a:solidFill>
              <a:srgbClr val="E5E9F0"/>
            </a:solidFill>
            <a:prstDash val="solid"/>
          </a:ln>
        </p:spPr>
      </p:sp>
      <p:sp>
        <p:nvSpPr>
          <p:cNvPr id="11" name="Shape 9"/>
          <p:cNvSpPr/>
          <p:nvPr/>
        </p:nvSpPr>
        <p:spPr>
          <a:xfrm>
            <a:off x="749808" y="2688336"/>
            <a:ext cx="182880" cy="182880"/>
          </a:xfrm>
          <a:prstGeom prst="ellipse">
            <a:avLst/>
          </a:prstGeom>
          <a:solidFill>
            <a:srgbClr val="B45309"/>
          </a:solidFill>
          <a:ln w="12700">
            <a:solidFill>
              <a:srgbClr val="333333"/>
            </a:solidFill>
            <a:prstDash val="solid"/>
          </a:ln>
        </p:spPr>
      </p:sp>
      <p:sp>
        <p:nvSpPr>
          <p:cNvPr id="12" name="Text 10"/>
          <p:cNvSpPr/>
          <p:nvPr/>
        </p:nvSpPr>
        <p:spPr>
          <a:xfrm>
            <a:off x="1078992" y="2487168"/>
            <a:ext cx="2743200" cy="320040"/>
          </a:xfrm>
          <a:prstGeom prst="rect">
            <a:avLst/>
          </a:prstGeom>
          <a:noFill/>
          <a:ln/>
        </p:spPr>
        <p:txBody>
          <a:bodyPr wrap="square" lIns="0" tIns="0" rIns="0" bIns="0" rtlCol="0" anchor="ctr"/>
          <a:lstStyle/>
          <a:p>
            <a:pPr marL="0" indent="0">
              <a:buNone/>
            </a:pPr>
            <a:r>
              <a:rPr lang="en-US" sz="1500" b="1" dirty="0">
                <a:solidFill>
                  <a:srgbClr val="1E293B"/>
                </a:solidFill>
                <a:latin typeface="Calibri" pitchFamily="34" charset="0"/>
                <a:ea typeface="Calibri" pitchFamily="34" charset="-122"/>
                <a:cs typeface="Calibri" pitchFamily="34" charset="-120"/>
              </a:rPr>
              <a:t>DeepSeek V3</a:t>
            </a:r>
            <a:endParaRPr lang="en-US" sz="1500" dirty="0"/>
          </a:p>
        </p:txBody>
      </p:sp>
      <p:sp>
        <p:nvSpPr>
          <p:cNvPr id="13" name="Text 11"/>
          <p:cNvSpPr/>
          <p:nvPr/>
        </p:nvSpPr>
        <p:spPr>
          <a:xfrm>
            <a:off x="1078992" y="2816352"/>
            <a:ext cx="2743200" cy="256032"/>
          </a:xfrm>
          <a:prstGeom prst="rect">
            <a:avLst/>
          </a:prstGeom>
          <a:noFill/>
          <a:ln/>
        </p:spPr>
        <p:txBody>
          <a:bodyPr wrap="square" lIns="0" tIns="0" rIns="0" bIns="0" rtlCol="0" anchor="ctr"/>
          <a:lstStyle/>
          <a:p>
            <a:pPr marL="0" indent="0">
              <a:buNone/>
            </a:pPr>
            <a:r>
              <a:rPr lang="en-US" sz="1000" i="1" dirty="0">
                <a:solidFill>
                  <a:srgbClr val="64748B"/>
                </a:solidFill>
                <a:latin typeface="Calibri" pitchFamily="34" charset="0"/>
                <a:ea typeface="Calibri" pitchFamily="34" charset="-122"/>
                <a:cs typeface="Calibri" pitchFamily="34" charset="-120"/>
              </a:rPr>
              <a:t>FFI-style extern C blocks</a:t>
            </a:r>
            <a:endParaRPr lang="en-US" sz="1000" dirty="0"/>
          </a:p>
        </p:txBody>
      </p:sp>
      <p:sp>
        <p:nvSpPr>
          <p:cNvPr id="14" name="Shape 12"/>
          <p:cNvSpPr/>
          <p:nvPr/>
        </p:nvSpPr>
        <p:spPr>
          <a:xfrm>
            <a:off x="3931920" y="2642616"/>
            <a:ext cx="1965960" cy="274320"/>
          </a:xfrm>
          <a:prstGeom prst="rect">
            <a:avLst/>
          </a:prstGeom>
          <a:solidFill>
            <a:srgbClr val="FEF3C7"/>
          </a:solidFill>
          <a:ln w="12700">
            <a:solidFill>
              <a:srgbClr val="333333"/>
            </a:solidFill>
            <a:prstDash val="solid"/>
          </a:ln>
        </p:spPr>
      </p:sp>
      <p:sp>
        <p:nvSpPr>
          <p:cNvPr id="15" name="Text 13"/>
          <p:cNvSpPr/>
          <p:nvPr/>
        </p:nvSpPr>
        <p:spPr>
          <a:xfrm>
            <a:off x="3931920" y="2651760"/>
            <a:ext cx="1965960" cy="274320"/>
          </a:xfrm>
          <a:prstGeom prst="rect">
            <a:avLst/>
          </a:prstGeom>
          <a:noFill/>
          <a:ln/>
        </p:spPr>
        <p:txBody>
          <a:bodyPr wrap="square" lIns="0" tIns="0" rIns="0" bIns="0" rtlCol="0" anchor="ctr"/>
          <a:lstStyle/>
          <a:p>
            <a:pPr marL="0" indent="0" algn="ctr">
              <a:buNone/>
            </a:pPr>
            <a:r>
              <a:rPr lang="en-US" sz="1100" b="1" dirty="0">
                <a:solidFill>
                  <a:srgbClr val="B45309"/>
                </a:solidFill>
                <a:latin typeface="Calibri" pitchFamily="34" charset="0"/>
                <a:ea typeface="Calibri" pitchFamily="34" charset="-122"/>
                <a:cs typeface="Calibri" pitchFamily="34" charset="-120"/>
              </a:rPr>
              <a:t>Unsafe Rust</a:t>
            </a:r>
            <a:endParaRPr lang="en-US" sz="1100" dirty="0"/>
          </a:p>
        </p:txBody>
      </p:sp>
      <p:sp>
        <p:nvSpPr>
          <p:cNvPr id="16" name="Shape 14"/>
          <p:cNvSpPr/>
          <p:nvPr/>
        </p:nvSpPr>
        <p:spPr>
          <a:xfrm>
            <a:off x="548640" y="3255264"/>
            <a:ext cx="5577840" cy="731520"/>
          </a:xfrm>
          <a:prstGeom prst="rect">
            <a:avLst/>
          </a:prstGeom>
          <a:solidFill>
            <a:srgbClr val="F8FAFC"/>
          </a:solidFill>
          <a:ln w="12700">
            <a:solidFill>
              <a:srgbClr val="E5E9F0"/>
            </a:solidFill>
            <a:prstDash val="solid"/>
          </a:ln>
        </p:spPr>
      </p:sp>
      <p:sp>
        <p:nvSpPr>
          <p:cNvPr id="17" name="Shape 15"/>
          <p:cNvSpPr/>
          <p:nvPr/>
        </p:nvSpPr>
        <p:spPr>
          <a:xfrm>
            <a:off x="749808" y="3529584"/>
            <a:ext cx="182880" cy="182880"/>
          </a:xfrm>
          <a:prstGeom prst="ellipse">
            <a:avLst/>
          </a:prstGeom>
          <a:solidFill>
            <a:srgbClr val="0F766E"/>
          </a:solidFill>
          <a:ln w="12700">
            <a:solidFill>
              <a:srgbClr val="333333"/>
            </a:solidFill>
            <a:prstDash val="solid"/>
          </a:ln>
        </p:spPr>
      </p:sp>
      <p:sp>
        <p:nvSpPr>
          <p:cNvPr id="18" name="Text 16"/>
          <p:cNvSpPr/>
          <p:nvPr/>
        </p:nvSpPr>
        <p:spPr>
          <a:xfrm>
            <a:off x="1078992" y="3328416"/>
            <a:ext cx="2743200" cy="320040"/>
          </a:xfrm>
          <a:prstGeom prst="rect">
            <a:avLst/>
          </a:prstGeom>
          <a:noFill/>
          <a:ln/>
        </p:spPr>
        <p:txBody>
          <a:bodyPr wrap="square" lIns="0" tIns="0" rIns="0" bIns="0" rtlCol="0" anchor="ctr"/>
          <a:lstStyle/>
          <a:p>
            <a:pPr marL="0" indent="0">
              <a:buNone/>
            </a:pPr>
            <a:r>
              <a:rPr lang="en-US" sz="1500" b="1" dirty="0">
                <a:solidFill>
                  <a:srgbClr val="1E293B"/>
                </a:solidFill>
                <a:latin typeface="Calibri" pitchFamily="34" charset="0"/>
                <a:ea typeface="Calibri" pitchFamily="34" charset="-122"/>
                <a:cs typeface="Calibri" pitchFamily="34" charset="-120"/>
              </a:rPr>
              <a:t>Claude Sonnet 4.6</a:t>
            </a:r>
            <a:endParaRPr lang="en-US" sz="1500" dirty="0"/>
          </a:p>
        </p:txBody>
      </p:sp>
      <p:sp>
        <p:nvSpPr>
          <p:cNvPr id="19" name="Text 17"/>
          <p:cNvSpPr/>
          <p:nvPr/>
        </p:nvSpPr>
        <p:spPr>
          <a:xfrm>
            <a:off x="1078992" y="3657600"/>
            <a:ext cx="2743200" cy="256032"/>
          </a:xfrm>
          <a:prstGeom prst="rect">
            <a:avLst/>
          </a:prstGeom>
          <a:noFill/>
          <a:ln/>
        </p:spPr>
        <p:txBody>
          <a:bodyPr wrap="square" lIns="0" tIns="0" rIns="0" bIns="0" rtlCol="0" anchor="ctr"/>
          <a:lstStyle/>
          <a:p>
            <a:pPr marL="0" indent="0">
              <a:buNone/>
            </a:pPr>
            <a:r>
              <a:rPr lang="en-US" sz="1000" i="1" dirty="0">
                <a:solidFill>
                  <a:srgbClr val="64748B"/>
                </a:solidFill>
                <a:latin typeface="Calibri" pitchFamily="34" charset="0"/>
                <a:ea typeface="Calibri" pitchFamily="34" charset="-122"/>
                <a:cs typeface="Calibri" pitchFamily="34" charset="-120"/>
              </a:rPr>
              <a:t>Idiomatic, ownership-aware</a:t>
            </a:r>
            <a:endParaRPr lang="en-US" sz="1000" dirty="0"/>
          </a:p>
        </p:txBody>
      </p:sp>
      <p:sp>
        <p:nvSpPr>
          <p:cNvPr id="20" name="Shape 18"/>
          <p:cNvSpPr/>
          <p:nvPr/>
        </p:nvSpPr>
        <p:spPr>
          <a:xfrm>
            <a:off x="3931920" y="3483864"/>
            <a:ext cx="1965960" cy="274320"/>
          </a:xfrm>
          <a:prstGeom prst="rect">
            <a:avLst/>
          </a:prstGeom>
          <a:solidFill>
            <a:srgbClr val="CCFBF1"/>
          </a:solidFill>
          <a:ln w="12700">
            <a:solidFill>
              <a:srgbClr val="333333"/>
            </a:solidFill>
            <a:prstDash val="solid"/>
          </a:ln>
        </p:spPr>
      </p:sp>
      <p:sp>
        <p:nvSpPr>
          <p:cNvPr id="21" name="Text 19"/>
          <p:cNvSpPr/>
          <p:nvPr/>
        </p:nvSpPr>
        <p:spPr>
          <a:xfrm>
            <a:off x="3931920" y="3493008"/>
            <a:ext cx="1965960" cy="274320"/>
          </a:xfrm>
          <a:prstGeom prst="rect">
            <a:avLst/>
          </a:prstGeom>
          <a:noFill/>
          <a:ln/>
        </p:spPr>
        <p:txBody>
          <a:bodyPr wrap="square" lIns="0" tIns="0" rIns="0" bIns="0" rtlCol="0" anchor="ctr"/>
          <a:lstStyle/>
          <a:p>
            <a:pPr marL="0" indent="0" algn="ctr">
              <a:buNone/>
            </a:pPr>
            <a:r>
              <a:rPr lang="en-US" sz="1100" b="1" dirty="0">
                <a:solidFill>
                  <a:srgbClr val="0F766E"/>
                </a:solidFill>
                <a:latin typeface="Calibri" pitchFamily="34" charset="0"/>
                <a:ea typeface="Calibri" pitchFamily="34" charset="-122"/>
                <a:cs typeface="Calibri" pitchFamily="34" charset="-120"/>
              </a:rPr>
              <a:t>Safe Rust</a:t>
            </a:r>
            <a:endParaRPr lang="en-US" sz="1100" dirty="0"/>
          </a:p>
        </p:txBody>
      </p:sp>
      <p:sp>
        <p:nvSpPr>
          <p:cNvPr id="22" name="Shape 20"/>
          <p:cNvSpPr/>
          <p:nvPr/>
        </p:nvSpPr>
        <p:spPr>
          <a:xfrm>
            <a:off x="548640" y="4096512"/>
            <a:ext cx="5577840" cy="731520"/>
          </a:xfrm>
          <a:prstGeom prst="rect">
            <a:avLst/>
          </a:prstGeom>
          <a:solidFill>
            <a:srgbClr val="F8FAFC"/>
          </a:solidFill>
          <a:ln w="12700">
            <a:solidFill>
              <a:srgbClr val="E5E9F0"/>
            </a:solidFill>
            <a:prstDash val="solid"/>
          </a:ln>
        </p:spPr>
      </p:sp>
      <p:sp>
        <p:nvSpPr>
          <p:cNvPr id="23" name="Shape 21"/>
          <p:cNvSpPr/>
          <p:nvPr/>
        </p:nvSpPr>
        <p:spPr>
          <a:xfrm>
            <a:off x="749808" y="4370832"/>
            <a:ext cx="182880" cy="182880"/>
          </a:xfrm>
          <a:prstGeom prst="ellipse">
            <a:avLst/>
          </a:prstGeom>
          <a:solidFill>
            <a:srgbClr val="0F766E"/>
          </a:solidFill>
          <a:ln w="12700">
            <a:solidFill>
              <a:srgbClr val="333333"/>
            </a:solidFill>
            <a:prstDash val="solid"/>
          </a:ln>
        </p:spPr>
      </p:sp>
      <p:sp>
        <p:nvSpPr>
          <p:cNvPr id="24" name="Text 22"/>
          <p:cNvSpPr/>
          <p:nvPr/>
        </p:nvSpPr>
        <p:spPr>
          <a:xfrm>
            <a:off x="1078992" y="4169664"/>
            <a:ext cx="2743200" cy="320040"/>
          </a:xfrm>
          <a:prstGeom prst="rect">
            <a:avLst/>
          </a:prstGeom>
          <a:noFill/>
          <a:ln/>
        </p:spPr>
        <p:txBody>
          <a:bodyPr wrap="square" lIns="0" tIns="0" rIns="0" bIns="0" rtlCol="0" anchor="ctr"/>
          <a:lstStyle/>
          <a:p>
            <a:pPr marL="0" indent="0">
              <a:buNone/>
            </a:pPr>
            <a:r>
              <a:rPr lang="en-US" sz="1500" b="1" dirty="0">
                <a:solidFill>
                  <a:srgbClr val="1E293B"/>
                </a:solidFill>
                <a:latin typeface="Calibri" pitchFamily="34" charset="0"/>
                <a:ea typeface="Calibri" pitchFamily="34" charset="-122"/>
                <a:cs typeface="Calibri" pitchFamily="34" charset="-120"/>
              </a:rPr>
              <a:t>Gemini 3.1 Pro</a:t>
            </a:r>
            <a:endParaRPr lang="en-US" sz="1500" dirty="0"/>
          </a:p>
        </p:txBody>
      </p:sp>
      <p:sp>
        <p:nvSpPr>
          <p:cNvPr id="25" name="Text 23"/>
          <p:cNvSpPr/>
          <p:nvPr/>
        </p:nvSpPr>
        <p:spPr>
          <a:xfrm>
            <a:off x="1078992" y="4498848"/>
            <a:ext cx="2743200" cy="256032"/>
          </a:xfrm>
          <a:prstGeom prst="rect">
            <a:avLst/>
          </a:prstGeom>
          <a:noFill/>
          <a:ln/>
        </p:spPr>
        <p:txBody>
          <a:bodyPr wrap="square" lIns="0" tIns="0" rIns="0" bIns="0" rtlCol="0" anchor="ctr"/>
          <a:lstStyle/>
          <a:p>
            <a:pPr marL="0" indent="0">
              <a:buNone/>
            </a:pPr>
            <a:r>
              <a:rPr lang="en-US" sz="1000" i="1" dirty="0">
                <a:solidFill>
                  <a:srgbClr val="64748B"/>
                </a:solidFill>
                <a:latin typeface="Calibri" pitchFamily="34" charset="0"/>
                <a:ea typeface="Calibri" pitchFamily="34" charset="-122"/>
                <a:cs typeface="Calibri" pitchFamily="34" charset="-120"/>
              </a:rPr>
              <a:t>Idiomatic, ownership-aware</a:t>
            </a:r>
            <a:endParaRPr lang="en-US" sz="1000" dirty="0"/>
          </a:p>
        </p:txBody>
      </p:sp>
      <p:sp>
        <p:nvSpPr>
          <p:cNvPr id="26" name="Shape 24"/>
          <p:cNvSpPr/>
          <p:nvPr/>
        </p:nvSpPr>
        <p:spPr>
          <a:xfrm>
            <a:off x="3931920" y="4325112"/>
            <a:ext cx="1965960" cy="274320"/>
          </a:xfrm>
          <a:prstGeom prst="rect">
            <a:avLst/>
          </a:prstGeom>
          <a:solidFill>
            <a:srgbClr val="CCFBF1"/>
          </a:solidFill>
          <a:ln w="12700">
            <a:solidFill>
              <a:srgbClr val="333333"/>
            </a:solidFill>
            <a:prstDash val="solid"/>
          </a:ln>
        </p:spPr>
      </p:sp>
      <p:sp>
        <p:nvSpPr>
          <p:cNvPr id="27" name="Text 25"/>
          <p:cNvSpPr/>
          <p:nvPr/>
        </p:nvSpPr>
        <p:spPr>
          <a:xfrm>
            <a:off x="3931920" y="4334256"/>
            <a:ext cx="1965960" cy="274320"/>
          </a:xfrm>
          <a:prstGeom prst="rect">
            <a:avLst/>
          </a:prstGeom>
          <a:noFill/>
          <a:ln/>
        </p:spPr>
        <p:txBody>
          <a:bodyPr wrap="square" lIns="0" tIns="0" rIns="0" bIns="0" rtlCol="0" anchor="ctr"/>
          <a:lstStyle/>
          <a:p>
            <a:pPr marL="0" indent="0" algn="ctr">
              <a:buNone/>
            </a:pPr>
            <a:r>
              <a:rPr lang="en-US" sz="1100" b="1" dirty="0">
                <a:solidFill>
                  <a:srgbClr val="0F766E"/>
                </a:solidFill>
                <a:latin typeface="Calibri" pitchFamily="34" charset="0"/>
                <a:ea typeface="Calibri" pitchFamily="34" charset="-122"/>
                <a:cs typeface="Calibri" pitchFamily="34" charset="-120"/>
              </a:rPr>
              <a:t>Safe Rust</a:t>
            </a:r>
            <a:endParaRPr lang="en-US" sz="1100" dirty="0"/>
          </a:p>
        </p:txBody>
      </p:sp>
      <p:sp>
        <p:nvSpPr>
          <p:cNvPr id="28" name="Text 26"/>
          <p:cNvSpPr/>
          <p:nvPr/>
        </p:nvSpPr>
        <p:spPr>
          <a:xfrm>
            <a:off x="548640" y="5166360"/>
            <a:ext cx="5577840" cy="594360"/>
          </a:xfrm>
          <a:prstGeom prst="rect">
            <a:avLst/>
          </a:prstGeom>
          <a:noFill/>
          <a:ln/>
        </p:spPr>
        <p:txBody>
          <a:bodyPr wrap="square" lIns="0" tIns="0" rIns="0" bIns="0" rtlCol="0" anchor="ctr"/>
          <a:lstStyle/>
          <a:p>
            <a:pPr marL="0" indent="0">
              <a:lnSpc>
                <a:spcPct val="130000"/>
              </a:lnSpc>
              <a:buNone/>
            </a:pPr>
            <a:r>
              <a:rPr lang="en-US" sz="1100" i="1" dirty="0">
                <a:solidFill>
                  <a:srgbClr val="64748B"/>
                </a:solidFill>
                <a:latin typeface="Calibri" pitchFamily="34" charset="0"/>
                <a:ea typeface="Calibri" pitchFamily="34" charset="-122"/>
                <a:cs typeface="Calibri" pitchFamily="34" charset="-120"/>
              </a:rPr>
              <a:t>Identical prompt structure across all 35 cases. Variation between before/after reflects source-level change, not translator noise.</a:t>
            </a:r>
            <a:endParaRPr lang="en-US" sz="1100" dirty="0"/>
          </a:p>
        </p:txBody>
      </p:sp>
      <p:sp>
        <p:nvSpPr>
          <p:cNvPr id="29" name="Shape 27"/>
          <p:cNvSpPr/>
          <p:nvPr/>
        </p:nvSpPr>
        <p:spPr>
          <a:xfrm>
            <a:off x="6400800" y="1508760"/>
            <a:ext cx="5212080" cy="4572000"/>
          </a:xfrm>
          <a:prstGeom prst="rect">
            <a:avLst/>
          </a:prstGeom>
          <a:solidFill>
            <a:srgbClr val="F8FAFC"/>
          </a:solidFill>
          <a:ln w="12700">
            <a:solidFill>
              <a:srgbClr val="E5E9F0"/>
            </a:solidFill>
            <a:prstDash val="solid"/>
          </a:ln>
        </p:spPr>
      </p:sp>
      <p:sp>
        <p:nvSpPr>
          <p:cNvPr id="30" name="Text 28"/>
          <p:cNvSpPr/>
          <p:nvPr/>
        </p:nvSpPr>
        <p:spPr>
          <a:xfrm>
            <a:off x="6629400" y="1664208"/>
            <a:ext cx="4754880" cy="274320"/>
          </a:xfrm>
          <a:prstGeom prst="rect">
            <a:avLst/>
          </a:prstGeom>
          <a:noFill/>
          <a:ln/>
        </p:spPr>
        <p:txBody>
          <a:bodyPr wrap="square" lIns="0" tIns="0" rIns="0" bIns="0" rtlCol="0" anchor="ctr"/>
          <a:lstStyle/>
          <a:p>
            <a:pPr marL="0" indent="0">
              <a:buNone/>
            </a:pPr>
            <a:r>
              <a:rPr lang="en-US" sz="1100" b="1" kern="0" spc="300" dirty="0">
                <a:solidFill>
                  <a:srgbClr val="CC0000"/>
                </a:solidFill>
                <a:latin typeface="Calibri" pitchFamily="34" charset="0"/>
                <a:ea typeface="Calibri" pitchFamily="34" charset="-122"/>
                <a:cs typeface="Calibri" pitchFamily="34" charset="-120"/>
              </a:rPr>
              <a:t>EVALUATION WITH CLIPPY</a:t>
            </a:r>
            <a:endParaRPr lang="en-US" sz="1100" dirty="0"/>
          </a:p>
        </p:txBody>
      </p:sp>
      <p:sp>
        <p:nvSpPr>
          <p:cNvPr id="31" name="Text 29"/>
          <p:cNvSpPr/>
          <p:nvPr/>
        </p:nvSpPr>
        <p:spPr>
          <a:xfrm>
            <a:off x="6629400" y="1993392"/>
            <a:ext cx="4800600" cy="3886200"/>
          </a:xfrm>
          <a:prstGeom prst="rect">
            <a:avLst/>
          </a:prstGeom>
          <a:noFill/>
          <a:ln/>
        </p:spPr>
        <p:txBody>
          <a:bodyPr wrap="square" lIns="0" tIns="0" rIns="0" bIns="0" rtlCol="0" anchor="ctr"/>
          <a:lstStyle/>
          <a:p>
            <a:pPr marL="0" indent="0">
              <a:lnSpc>
                <a:spcPct val="130000"/>
              </a:lnSpc>
              <a:buNone/>
            </a:pPr>
            <a:r>
              <a:rPr lang="en-US" sz="1200" b="1" dirty="0">
                <a:solidFill>
                  <a:srgbClr val="1A2238"/>
                </a:solidFill>
                <a:latin typeface="Calibri" pitchFamily="34" charset="0"/>
                <a:ea typeface="Calibri" pitchFamily="34" charset="-122"/>
                <a:cs typeface="Calibri" pitchFamily="34" charset="-120"/>
              </a:rPr>
              <a:t>Density-normalized:  </a:t>
            </a:r>
            <a:r>
              <a:rPr lang="en-US" sz="1200" dirty="0">
                <a:solidFill>
                  <a:srgbClr val="334155"/>
                </a:solidFill>
                <a:latin typeface="Calibri" pitchFamily="34" charset="0"/>
                <a:ea typeface="Calibri" pitchFamily="34" charset="-122"/>
                <a:cs typeface="Calibri" pitchFamily="34" charset="-120"/>
              </a:rPr>
              <a:t>warnings per 100 LOC
</a:t>
            </a:r>
            <a:r>
              <a:rPr lang="en-US" sz="1200" b="1" dirty="0">
                <a:solidFill>
                  <a:srgbClr val="1A2238"/>
                </a:solidFill>
                <a:latin typeface="Calibri" pitchFamily="34" charset="0"/>
                <a:ea typeface="Calibri" pitchFamily="34" charset="-122"/>
                <a:cs typeface="Calibri" pitchFamily="34" charset="-120"/>
              </a:rPr>
              <a:t>19-category taxonomy:  </a:t>
            </a:r>
            <a:r>
              <a:rPr lang="en-US" sz="1200" dirty="0">
                <a:solidFill>
                  <a:srgbClr val="334155"/>
                </a:solidFill>
                <a:latin typeface="Calibri" pitchFamily="34" charset="0"/>
                <a:ea typeface="Calibri" pitchFamily="34" charset="-122"/>
                <a:cs typeface="Calibri" pitchFamily="34" charset="-120"/>
              </a:rPr>
              <a:t>8 internal, 11 external quality
</a:t>
            </a:r>
            <a:r>
              <a:rPr lang="en-US" sz="1200" b="1" dirty="0">
                <a:solidFill>
                  <a:srgbClr val="1A2238"/>
                </a:solidFill>
                <a:latin typeface="Calibri" pitchFamily="34" charset="0"/>
                <a:ea typeface="Calibri" pitchFamily="34" charset="-122"/>
                <a:cs typeface="Calibri" pitchFamily="34" charset="-120"/>
              </a:rPr>
              <a:t>Fixed threshold:  </a:t>
            </a:r>
            <a:r>
              <a:rPr lang="en-US" sz="1200" dirty="0">
                <a:solidFill>
                  <a:srgbClr val="334155"/>
                </a:solidFill>
                <a:latin typeface="Calibri" pitchFamily="34" charset="0"/>
                <a:ea typeface="Calibri" pitchFamily="34" charset="-122"/>
                <a:cs typeface="Calibri" pitchFamily="34" charset="-120"/>
              </a:rPr>
              <a:t>±1.00 warnings / 100 LOC per category
</a:t>
            </a:r>
            <a:r>
              <a:rPr lang="en-US" sz="1200" b="1" dirty="0">
                <a:solidFill>
                  <a:srgbClr val="1A2238"/>
                </a:solidFill>
                <a:latin typeface="Calibri" pitchFamily="34" charset="0"/>
                <a:ea typeface="Calibri" pitchFamily="34" charset="-122"/>
                <a:cs typeface="Calibri" pitchFamily="34" charset="-120"/>
              </a:rPr>
              <a:t>Four outcomes:  </a:t>
            </a:r>
            <a:r>
              <a:rPr lang="en-US" sz="1200" dirty="0">
                <a:solidFill>
                  <a:srgbClr val="334155"/>
                </a:solidFill>
                <a:latin typeface="Calibri" pitchFamily="34" charset="0"/>
                <a:ea typeface="Calibri" pitchFamily="34" charset="-122"/>
                <a:cs typeface="Calibri" pitchFamily="34" charset="-120"/>
              </a:rPr>
              <a:t>improvement, regression, cross-quality trade-off, quality-equivalent
</a:t>
            </a:r>
            <a:r>
              <a:rPr lang="en-US" sz="1200" b="1" dirty="0">
                <a:solidFill>
                  <a:srgbClr val="1A2238"/>
                </a:solidFill>
                <a:latin typeface="Calibri" pitchFamily="34" charset="0"/>
                <a:ea typeface="Calibri" pitchFamily="34" charset="-122"/>
                <a:cs typeface="Calibri" pitchFamily="34" charset="-120"/>
              </a:rPr>
              <a:t>Stub protocol:  </a:t>
            </a:r>
            <a:r>
              <a:rPr lang="en-US" sz="1200" dirty="0">
                <a:solidFill>
                  <a:srgbClr val="334155"/>
                </a:solidFill>
                <a:latin typeface="Calibri" pitchFamily="34" charset="0"/>
                <a:ea typeface="Calibri" pitchFamily="34" charset="-122"/>
                <a:cs typeface="Calibri" pitchFamily="34" charset="-120"/>
              </a:rPr>
              <a:t>minimal stubs let each function compile without altering translation logic.</a:t>
            </a:r>
            <a:endParaRPr lang="en-US" sz="1200" dirty="0"/>
          </a:p>
        </p:txBody>
      </p:sp>
      <p:sp>
        <p:nvSpPr>
          <p:cNvPr id="32" name="Shape 30"/>
          <p:cNvSpPr/>
          <p:nvPr/>
        </p:nvSpPr>
        <p:spPr>
          <a:xfrm>
            <a:off x="548640" y="6446520"/>
            <a:ext cx="11064240" cy="0"/>
          </a:xfrm>
          <a:prstGeom prst="line">
            <a:avLst/>
          </a:prstGeom>
          <a:noFill/>
          <a:ln w="9525">
            <a:solidFill>
              <a:srgbClr val="E2E8F0"/>
            </a:solidFill>
            <a:prstDash val="solid"/>
          </a:ln>
        </p:spPr>
      </p:sp>
      <p:sp>
        <p:nvSpPr>
          <p:cNvPr id="33" name="Text 31"/>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34" name="Text 32"/>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14 / 30</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METHOD  ·  STUB PROTOCOL</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Making per-function comparison reproducible</a:t>
            </a:r>
            <a:endParaRPr lang="en-US" sz="2800" dirty="0"/>
          </a:p>
        </p:txBody>
      </p:sp>
      <p:sp>
        <p:nvSpPr>
          <p:cNvPr id="4" name="Text 2"/>
          <p:cNvSpPr/>
          <p:nvPr/>
        </p:nvSpPr>
        <p:spPr>
          <a:xfrm>
            <a:off x="548640" y="1508760"/>
            <a:ext cx="10972800" cy="347472"/>
          </a:xfrm>
          <a:prstGeom prst="rect">
            <a:avLst/>
          </a:prstGeom>
          <a:noFill/>
          <a:ln/>
        </p:spPr>
        <p:txBody>
          <a:bodyPr wrap="square" lIns="0" tIns="0" rIns="0" bIns="0" rtlCol="0" anchor="ctr"/>
          <a:lstStyle/>
          <a:p>
            <a:pPr marL="0" indent="0">
              <a:buNone/>
            </a:pPr>
            <a:r>
              <a:rPr lang="en-US" sz="1500" b="1" dirty="0">
                <a:solidFill>
                  <a:srgbClr val="1A2238"/>
                </a:solidFill>
                <a:latin typeface="Calibri" pitchFamily="34" charset="0"/>
                <a:ea typeface="Calibri" pitchFamily="34" charset="-122"/>
                <a:cs typeface="Calibri" pitchFamily="34" charset="-120"/>
              </a:rPr>
              <a:t>Why stubs are necessary</a:t>
            </a:r>
            <a:endParaRPr lang="en-US" sz="1500" dirty="0"/>
          </a:p>
        </p:txBody>
      </p:sp>
      <p:sp>
        <p:nvSpPr>
          <p:cNvPr id="5" name="Text 3"/>
          <p:cNvSpPr/>
          <p:nvPr/>
        </p:nvSpPr>
        <p:spPr>
          <a:xfrm>
            <a:off x="548640" y="1874520"/>
            <a:ext cx="10972800" cy="685800"/>
          </a:xfrm>
          <a:prstGeom prst="rect">
            <a:avLst/>
          </a:prstGeom>
          <a:noFill/>
          <a:ln/>
        </p:spPr>
        <p:txBody>
          <a:bodyPr wrap="square" lIns="0" tIns="0" rIns="0" bIns="0" rtlCol="0" anchor="ctr"/>
          <a:lstStyle/>
          <a:p>
            <a:pPr marL="0" indent="0">
              <a:lnSpc>
                <a:spcPct val="130000"/>
              </a:lnSpc>
              <a:buNone/>
            </a:pPr>
            <a:r>
              <a:rPr lang="en-US" sz="1200" dirty="0">
                <a:solidFill>
                  <a:srgbClr val="334155"/>
                </a:solidFill>
                <a:latin typeface="Calibri" pitchFamily="34" charset="0"/>
                <a:ea typeface="Calibri" pitchFamily="34" charset="-122"/>
                <a:cs typeface="Calibri" pitchFamily="34" charset="-120"/>
              </a:rPr>
              <a:t>Each translated function is analyzed in isolation. Stubs stand in for external GRASS symbols, libc, and message macros, applied identically to both sides of every pair so any change in Clippy output is attributable to the translation, not the scaffolding.</a:t>
            </a:r>
            <a:endParaRPr lang="en-US" sz="1200" dirty="0"/>
          </a:p>
        </p:txBody>
      </p:sp>
      <p:sp>
        <p:nvSpPr>
          <p:cNvPr id="6" name="Shape 4"/>
          <p:cNvSpPr/>
          <p:nvPr/>
        </p:nvSpPr>
        <p:spPr>
          <a:xfrm>
            <a:off x="548640" y="2788920"/>
            <a:ext cx="5394960" cy="1115568"/>
          </a:xfrm>
          <a:prstGeom prst="rect">
            <a:avLst/>
          </a:prstGeom>
          <a:solidFill>
            <a:srgbClr val="F8FAFC"/>
          </a:solidFill>
          <a:ln w="12700">
            <a:solidFill>
              <a:srgbClr val="E5E9F0"/>
            </a:solidFill>
            <a:prstDash val="solid"/>
          </a:ln>
        </p:spPr>
      </p:sp>
      <p:sp>
        <p:nvSpPr>
          <p:cNvPr id="7" name="Shape 5"/>
          <p:cNvSpPr/>
          <p:nvPr/>
        </p:nvSpPr>
        <p:spPr>
          <a:xfrm>
            <a:off x="548640" y="2788920"/>
            <a:ext cx="73152" cy="1115568"/>
          </a:xfrm>
          <a:prstGeom prst="rect">
            <a:avLst/>
          </a:prstGeom>
          <a:solidFill>
            <a:srgbClr val="CC0000"/>
          </a:solidFill>
          <a:ln w="12700">
            <a:solidFill>
              <a:srgbClr val="333333"/>
            </a:solidFill>
            <a:prstDash val="solid"/>
          </a:ln>
        </p:spPr>
      </p:sp>
      <p:sp>
        <p:nvSpPr>
          <p:cNvPr id="8" name="Text 6"/>
          <p:cNvSpPr/>
          <p:nvPr/>
        </p:nvSpPr>
        <p:spPr>
          <a:xfrm>
            <a:off x="777240" y="2880360"/>
            <a:ext cx="5029200" cy="347472"/>
          </a:xfrm>
          <a:prstGeom prst="rect">
            <a:avLst/>
          </a:prstGeom>
          <a:noFill/>
          <a:ln/>
        </p:spPr>
        <p:txBody>
          <a:bodyPr wrap="square" lIns="0" tIns="0" rIns="0" bIns="0" rtlCol="0" anchor="ctr"/>
          <a:lstStyle/>
          <a:p>
            <a:pPr marL="0" indent="0">
              <a:buNone/>
            </a:pPr>
            <a:r>
              <a:rPr lang="en-US" sz="1300" b="1" dirty="0">
                <a:solidFill>
                  <a:srgbClr val="1A2238"/>
                </a:solidFill>
                <a:latin typeface="Calibri" pitchFamily="34" charset="0"/>
                <a:ea typeface="Calibri" pitchFamily="34" charset="-122"/>
                <a:cs typeface="Calibri" pitchFamily="34" charset="-120"/>
              </a:rPr>
              <a:t>Add only what is needed</a:t>
            </a:r>
            <a:endParaRPr lang="en-US" sz="1300" dirty="0"/>
          </a:p>
        </p:txBody>
      </p:sp>
      <p:sp>
        <p:nvSpPr>
          <p:cNvPr id="9" name="Text 7"/>
          <p:cNvSpPr/>
          <p:nvPr/>
        </p:nvSpPr>
        <p:spPr>
          <a:xfrm>
            <a:off x="777240" y="3246120"/>
            <a:ext cx="5029200" cy="621792"/>
          </a:xfrm>
          <a:prstGeom prst="rect">
            <a:avLst/>
          </a:prstGeom>
          <a:noFill/>
          <a:ln/>
        </p:spPr>
        <p:txBody>
          <a:bodyPr wrap="square" lIns="0" tIns="0" rIns="0" bIns="0" rtlCol="0" anchor="ctr"/>
          <a:lstStyle/>
          <a:p>
            <a:pPr marL="0" indent="0">
              <a:lnSpc>
                <a:spcPct val="125000"/>
              </a:lnSpc>
              <a:buNone/>
            </a:pPr>
            <a:r>
              <a:rPr lang="en-US" sz="1150" dirty="0">
                <a:solidFill>
                  <a:srgbClr val="334155"/>
                </a:solidFill>
                <a:latin typeface="Calibri" pitchFamily="34" charset="0"/>
                <a:ea typeface="Calibri" pitchFamily="34" charset="-122"/>
                <a:cs typeface="Calibri" pitchFamily="34" charset="-120"/>
              </a:rPr>
              <a:t>Translation logic from the LLM output is never altered.</a:t>
            </a:r>
            <a:endParaRPr lang="en-US" sz="1150" dirty="0"/>
          </a:p>
        </p:txBody>
      </p:sp>
      <p:sp>
        <p:nvSpPr>
          <p:cNvPr id="10" name="Shape 8"/>
          <p:cNvSpPr/>
          <p:nvPr/>
        </p:nvSpPr>
        <p:spPr>
          <a:xfrm>
            <a:off x="640080" y="5266945"/>
            <a:ext cx="5394960" cy="1115568"/>
          </a:xfrm>
          <a:prstGeom prst="rect">
            <a:avLst/>
          </a:prstGeom>
          <a:solidFill>
            <a:srgbClr val="F8FAFC"/>
          </a:solidFill>
          <a:ln w="12700">
            <a:solidFill>
              <a:srgbClr val="E5E9F0"/>
            </a:solidFill>
            <a:prstDash val="solid"/>
          </a:ln>
        </p:spPr>
      </p:sp>
      <p:sp>
        <p:nvSpPr>
          <p:cNvPr id="11" name="Shape 9"/>
          <p:cNvSpPr/>
          <p:nvPr/>
        </p:nvSpPr>
        <p:spPr>
          <a:xfrm>
            <a:off x="548640" y="5266945"/>
            <a:ext cx="73152" cy="1115568"/>
          </a:xfrm>
          <a:prstGeom prst="rect">
            <a:avLst/>
          </a:prstGeom>
          <a:solidFill>
            <a:srgbClr val="CC0000"/>
          </a:solidFill>
          <a:ln w="12700">
            <a:solidFill>
              <a:srgbClr val="333333"/>
            </a:solidFill>
            <a:prstDash val="solid"/>
          </a:ln>
        </p:spPr>
      </p:sp>
      <p:sp>
        <p:nvSpPr>
          <p:cNvPr id="12" name="Text 10"/>
          <p:cNvSpPr/>
          <p:nvPr/>
        </p:nvSpPr>
        <p:spPr>
          <a:xfrm>
            <a:off x="777240" y="5349240"/>
            <a:ext cx="5029200" cy="347472"/>
          </a:xfrm>
          <a:prstGeom prst="rect">
            <a:avLst/>
          </a:prstGeom>
          <a:noFill/>
          <a:ln/>
        </p:spPr>
        <p:txBody>
          <a:bodyPr wrap="square" lIns="0" tIns="0" rIns="0" bIns="0" rtlCol="0" anchor="ctr"/>
          <a:lstStyle/>
          <a:p>
            <a:pPr marL="0" indent="0">
              <a:buNone/>
            </a:pPr>
            <a:r>
              <a:rPr lang="en-US" sz="1300" b="1" dirty="0">
                <a:solidFill>
                  <a:srgbClr val="1A2238"/>
                </a:solidFill>
                <a:latin typeface="Calibri" pitchFamily="34" charset="0"/>
                <a:ea typeface="Calibri" pitchFamily="34" charset="-122"/>
                <a:cs typeface="Calibri" pitchFamily="34" charset="-120"/>
              </a:rPr>
              <a:t>Match translation style</a:t>
            </a:r>
            <a:endParaRPr lang="en-US" sz="1300" dirty="0"/>
          </a:p>
        </p:txBody>
      </p:sp>
      <p:sp>
        <p:nvSpPr>
          <p:cNvPr id="13" name="Text 11"/>
          <p:cNvSpPr/>
          <p:nvPr/>
        </p:nvSpPr>
        <p:spPr>
          <a:xfrm>
            <a:off x="777240" y="5495544"/>
            <a:ext cx="5029200" cy="621792"/>
          </a:xfrm>
          <a:prstGeom prst="rect">
            <a:avLst/>
          </a:prstGeom>
          <a:noFill/>
          <a:ln/>
        </p:spPr>
        <p:txBody>
          <a:bodyPr wrap="square" lIns="0" tIns="0" rIns="0" bIns="0" rtlCol="0" anchor="ctr"/>
          <a:lstStyle/>
          <a:p>
            <a:pPr marL="0" indent="0">
              <a:lnSpc>
                <a:spcPct val="125000"/>
              </a:lnSpc>
              <a:buNone/>
            </a:pPr>
            <a:r>
              <a:rPr lang="en-US" sz="1150" dirty="0">
                <a:solidFill>
                  <a:srgbClr val="334155"/>
                </a:solidFill>
                <a:latin typeface="Calibri" pitchFamily="34" charset="0"/>
                <a:ea typeface="Calibri" pitchFamily="34" charset="-122"/>
                <a:cs typeface="Calibri" pitchFamily="34" charset="-120"/>
              </a:rPr>
              <a:t>Safe Rust stubs for safe translations; unsafe extern C for FFI-style.</a:t>
            </a:r>
            <a:endParaRPr lang="en-US" sz="1150" dirty="0"/>
          </a:p>
        </p:txBody>
      </p:sp>
      <p:sp>
        <p:nvSpPr>
          <p:cNvPr id="14" name="Shape 12"/>
          <p:cNvSpPr/>
          <p:nvPr/>
        </p:nvSpPr>
        <p:spPr>
          <a:xfrm>
            <a:off x="548640" y="4023360"/>
            <a:ext cx="5394960" cy="1115568"/>
          </a:xfrm>
          <a:prstGeom prst="rect">
            <a:avLst/>
          </a:prstGeom>
          <a:solidFill>
            <a:srgbClr val="F8FAFC"/>
          </a:solidFill>
          <a:ln w="12700">
            <a:solidFill>
              <a:srgbClr val="E5E9F0"/>
            </a:solidFill>
            <a:prstDash val="solid"/>
          </a:ln>
        </p:spPr>
      </p:sp>
      <p:sp>
        <p:nvSpPr>
          <p:cNvPr id="15" name="Shape 13"/>
          <p:cNvSpPr/>
          <p:nvPr/>
        </p:nvSpPr>
        <p:spPr>
          <a:xfrm>
            <a:off x="548640" y="4023360"/>
            <a:ext cx="73152" cy="1115568"/>
          </a:xfrm>
          <a:prstGeom prst="rect">
            <a:avLst/>
          </a:prstGeom>
          <a:solidFill>
            <a:srgbClr val="CC0000"/>
          </a:solidFill>
          <a:ln w="12700">
            <a:solidFill>
              <a:srgbClr val="333333"/>
            </a:solidFill>
            <a:prstDash val="solid"/>
          </a:ln>
        </p:spPr>
      </p:sp>
      <p:sp>
        <p:nvSpPr>
          <p:cNvPr id="16" name="Text 14"/>
          <p:cNvSpPr/>
          <p:nvPr/>
        </p:nvSpPr>
        <p:spPr>
          <a:xfrm>
            <a:off x="777240" y="4114800"/>
            <a:ext cx="5029200" cy="347472"/>
          </a:xfrm>
          <a:prstGeom prst="rect">
            <a:avLst/>
          </a:prstGeom>
          <a:noFill/>
          <a:ln/>
        </p:spPr>
        <p:txBody>
          <a:bodyPr wrap="square" lIns="0" tIns="0" rIns="0" bIns="0" rtlCol="0" anchor="ctr"/>
          <a:lstStyle/>
          <a:p>
            <a:pPr marL="0" indent="0">
              <a:buNone/>
            </a:pPr>
            <a:r>
              <a:rPr lang="en-US" sz="1300" b="1" dirty="0">
                <a:solidFill>
                  <a:srgbClr val="1A2238"/>
                </a:solidFill>
                <a:latin typeface="Calibri" pitchFamily="34" charset="0"/>
                <a:ea typeface="Calibri" pitchFamily="34" charset="-122"/>
                <a:cs typeface="Calibri" pitchFamily="34" charset="-120"/>
              </a:rPr>
              <a:t>Real bodies for string ops</a:t>
            </a:r>
            <a:endParaRPr lang="en-US" sz="1300" dirty="0"/>
          </a:p>
        </p:txBody>
      </p:sp>
      <p:sp>
        <p:nvSpPr>
          <p:cNvPr id="17" name="Text 15"/>
          <p:cNvSpPr/>
          <p:nvPr/>
        </p:nvSpPr>
        <p:spPr>
          <a:xfrm>
            <a:off x="777240" y="4480560"/>
            <a:ext cx="5029200" cy="621792"/>
          </a:xfrm>
          <a:prstGeom prst="rect">
            <a:avLst/>
          </a:prstGeom>
          <a:noFill/>
          <a:ln/>
        </p:spPr>
        <p:txBody>
          <a:bodyPr wrap="square" lIns="0" tIns="0" rIns="0" bIns="0" rtlCol="0" anchor="ctr"/>
          <a:lstStyle/>
          <a:p>
            <a:pPr marL="0" indent="0">
              <a:lnSpc>
                <a:spcPct val="125000"/>
              </a:lnSpc>
              <a:buNone/>
            </a:pPr>
            <a:r>
              <a:rPr lang="en-US" sz="1150" dirty="0">
                <a:solidFill>
                  <a:srgbClr val="334155"/>
                </a:solidFill>
                <a:latin typeface="Calibri" pitchFamily="34" charset="0"/>
                <a:ea typeface="Calibri" pitchFamily="34" charset="-122"/>
                <a:cs typeface="Calibri" pitchFamily="34" charset="-120"/>
              </a:rPr>
              <a:t>strlen, strcpy, strcmp use actual pointer-traversal loops so pointer-related lints fire correctly.</a:t>
            </a:r>
            <a:endParaRPr lang="en-US" sz="1150" dirty="0"/>
          </a:p>
        </p:txBody>
      </p:sp>
      <p:sp>
        <p:nvSpPr>
          <p:cNvPr id="30" name="Shape 28"/>
          <p:cNvSpPr/>
          <p:nvPr/>
        </p:nvSpPr>
        <p:spPr>
          <a:xfrm>
            <a:off x="548640" y="6446520"/>
            <a:ext cx="11064240" cy="0"/>
          </a:xfrm>
          <a:prstGeom prst="line">
            <a:avLst/>
          </a:prstGeom>
          <a:noFill/>
          <a:ln w="9525">
            <a:solidFill>
              <a:srgbClr val="E2E8F0"/>
            </a:solidFill>
            <a:prstDash val="solid"/>
          </a:ln>
        </p:spPr>
      </p:sp>
      <p:sp>
        <p:nvSpPr>
          <p:cNvPr id="31" name="Text 29"/>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32" name="Text 30"/>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15 / 30</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METHOD  ·  COMPARISON</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Six deterministic steps per pair</a:t>
            </a:r>
            <a:endParaRPr lang="en-US" sz="2800" dirty="0"/>
          </a:p>
        </p:txBody>
      </p:sp>
      <p:sp>
        <p:nvSpPr>
          <p:cNvPr id="4" name="Shape 2"/>
          <p:cNvSpPr/>
          <p:nvPr/>
        </p:nvSpPr>
        <p:spPr>
          <a:xfrm>
            <a:off x="548640" y="1554480"/>
            <a:ext cx="3566160" cy="2176272"/>
          </a:xfrm>
          <a:prstGeom prst="rect">
            <a:avLst/>
          </a:prstGeom>
          <a:solidFill>
            <a:srgbClr val="FFFFFF"/>
          </a:solidFill>
          <a:ln w="12700">
            <a:solidFill>
              <a:srgbClr val="E5E9F0"/>
            </a:solidFill>
            <a:prstDash val="solid"/>
          </a:ln>
        </p:spPr>
      </p:sp>
      <p:sp>
        <p:nvSpPr>
          <p:cNvPr id="5" name="Shape 3"/>
          <p:cNvSpPr/>
          <p:nvPr/>
        </p:nvSpPr>
        <p:spPr>
          <a:xfrm>
            <a:off x="777240" y="1737360"/>
            <a:ext cx="548640" cy="548640"/>
          </a:xfrm>
          <a:prstGeom prst="ellipse">
            <a:avLst/>
          </a:prstGeom>
          <a:solidFill>
            <a:srgbClr val="CC0000"/>
          </a:solidFill>
          <a:ln w="12700">
            <a:solidFill>
              <a:srgbClr val="333333"/>
            </a:solidFill>
            <a:prstDash val="solid"/>
          </a:ln>
        </p:spPr>
      </p:sp>
      <p:sp>
        <p:nvSpPr>
          <p:cNvPr id="6" name="Text 4"/>
          <p:cNvSpPr/>
          <p:nvPr/>
        </p:nvSpPr>
        <p:spPr>
          <a:xfrm>
            <a:off x="777240" y="1737360"/>
            <a:ext cx="548640" cy="54864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1</a:t>
            </a:r>
            <a:endParaRPr lang="en-US" sz="2200" dirty="0"/>
          </a:p>
        </p:txBody>
      </p:sp>
      <p:sp>
        <p:nvSpPr>
          <p:cNvPr id="7" name="Text 5"/>
          <p:cNvSpPr/>
          <p:nvPr/>
        </p:nvSpPr>
        <p:spPr>
          <a:xfrm>
            <a:off x="1463040" y="1801368"/>
            <a:ext cx="2468880" cy="365760"/>
          </a:xfrm>
          <a:prstGeom prst="rect">
            <a:avLst/>
          </a:prstGeom>
          <a:noFill/>
          <a:ln/>
        </p:spPr>
        <p:txBody>
          <a:bodyPr wrap="square" lIns="0" tIns="0" rIns="0" bIns="0" rtlCol="0" anchor="ctr"/>
          <a:lstStyle/>
          <a:p>
            <a:pPr marL="0" indent="0">
              <a:buNone/>
            </a:pPr>
            <a:r>
              <a:rPr lang="en-US" sz="1400" b="1" dirty="0">
                <a:solidFill>
                  <a:srgbClr val="1A2238"/>
                </a:solidFill>
                <a:latin typeface="Calibri" pitchFamily="34" charset="0"/>
                <a:ea typeface="Calibri" pitchFamily="34" charset="-122"/>
                <a:cs typeface="Calibri" pitchFamily="34" charset="-120"/>
              </a:rPr>
              <a:t>Run Clippy</a:t>
            </a:r>
            <a:endParaRPr lang="en-US" sz="1400" dirty="0"/>
          </a:p>
        </p:txBody>
      </p:sp>
      <p:sp>
        <p:nvSpPr>
          <p:cNvPr id="8" name="Shape 6"/>
          <p:cNvSpPr/>
          <p:nvPr/>
        </p:nvSpPr>
        <p:spPr>
          <a:xfrm>
            <a:off x="777240" y="2450592"/>
            <a:ext cx="3108960" cy="0"/>
          </a:xfrm>
          <a:prstGeom prst="line">
            <a:avLst/>
          </a:prstGeom>
          <a:noFill/>
          <a:ln w="12700">
            <a:solidFill>
              <a:srgbClr val="E2E8F0"/>
            </a:solidFill>
            <a:prstDash val="solid"/>
          </a:ln>
        </p:spPr>
      </p:sp>
      <p:sp>
        <p:nvSpPr>
          <p:cNvPr id="9" name="Text 7"/>
          <p:cNvSpPr/>
          <p:nvPr/>
        </p:nvSpPr>
        <p:spPr>
          <a:xfrm>
            <a:off x="777240" y="2542032"/>
            <a:ext cx="3108960" cy="1143000"/>
          </a:xfrm>
          <a:prstGeom prst="rect">
            <a:avLst/>
          </a:prstGeom>
          <a:noFill/>
          <a:ln/>
        </p:spPr>
        <p:txBody>
          <a:bodyPr wrap="square" lIns="0" tIns="0" rIns="0" bIns="0" rtlCol="0" anchor="ctr"/>
          <a:lstStyle/>
          <a:p>
            <a:pPr marL="0" indent="0">
              <a:lnSpc>
                <a:spcPct val="130000"/>
              </a:lnSpc>
              <a:buNone/>
            </a:pPr>
            <a:r>
              <a:rPr lang="en-US" sz="1100" dirty="0">
                <a:solidFill>
                  <a:srgbClr val="334155"/>
                </a:solidFill>
                <a:latin typeface="Calibri" pitchFamily="34" charset="0"/>
                <a:ea typeface="Calibri" pitchFamily="34" charset="-122"/>
                <a:cs typeface="Calibri" pitchFamily="34" charset="-120"/>
              </a:rPr>
              <a:t>Record kind (warning / hard error), lint name, and line number for every issue in each translation.</a:t>
            </a:r>
            <a:endParaRPr lang="en-US" sz="1100" dirty="0"/>
          </a:p>
        </p:txBody>
      </p:sp>
      <p:sp>
        <p:nvSpPr>
          <p:cNvPr id="10" name="Shape 8"/>
          <p:cNvSpPr/>
          <p:nvPr/>
        </p:nvSpPr>
        <p:spPr>
          <a:xfrm>
            <a:off x="4279392" y="1554480"/>
            <a:ext cx="3566160" cy="2176272"/>
          </a:xfrm>
          <a:prstGeom prst="rect">
            <a:avLst/>
          </a:prstGeom>
          <a:solidFill>
            <a:srgbClr val="FFFFFF"/>
          </a:solidFill>
          <a:ln w="12700">
            <a:solidFill>
              <a:srgbClr val="E5E9F0"/>
            </a:solidFill>
            <a:prstDash val="solid"/>
          </a:ln>
        </p:spPr>
      </p:sp>
      <p:sp>
        <p:nvSpPr>
          <p:cNvPr id="11" name="Shape 9"/>
          <p:cNvSpPr/>
          <p:nvPr/>
        </p:nvSpPr>
        <p:spPr>
          <a:xfrm>
            <a:off x="4507992" y="1737360"/>
            <a:ext cx="548640" cy="548640"/>
          </a:xfrm>
          <a:prstGeom prst="ellipse">
            <a:avLst/>
          </a:prstGeom>
          <a:solidFill>
            <a:srgbClr val="CC0000"/>
          </a:solidFill>
          <a:ln w="12700">
            <a:solidFill>
              <a:srgbClr val="333333"/>
            </a:solidFill>
            <a:prstDash val="solid"/>
          </a:ln>
        </p:spPr>
      </p:sp>
      <p:sp>
        <p:nvSpPr>
          <p:cNvPr id="12" name="Text 10"/>
          <p:cNvSpPr/>
          <p:nvPr/>
        </p:nvSpPr>
        <p:spPr>
          <a:xfrm>
            <a:off x="4507992" y="1737360"/>
            <a:ext cx="548640" cy="54864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2</a:t>
            </a:r>
            <a:endParaRPr lang="en-US" sz="2200" dirty="0"/>
          </a:p>
        </p:txBody>
      </p:sp>
      <p:sp>
        <p:nvSpPr>
          <p:cNvPr id="13" name="Text 11"/>
          <p:cNvSpPr/>
          <p:nvPr/>
        </p:nvSpPr>
        <p:spPr>
          <a:xfrm>
            <a:off x="5193792" y="1801368"/>
            <a:ext cx="2468880" cy="365760"/>
          </a:xfrm>
          <a:prstGeom prst="rect">
            <a:avLst/>
          </a:prstGeom>
          <a:noFill/>
          <a:ln/>
        </p:spPr>
        <p:txBody>
          <a:bodyPr wrap="square" lIns="0" tIns="0" rIns="0" bIns="0" rtlCol="0" anchor="ctr"/>
          <a:lstStyle/>
          <a:p>
            <a:pPr marL="0" indent="0">
              <a:buNone/>
            </a:pPr>
            <a:r>
              <a:rPr lang="en-US" sz="1400" b="1" dirty="0">
                <a:solidFill>
                  <a:srgbClr val="1A2238"/>
                </a:solidFill>
                <a:latin typeface="Calibri" pitchFamily="34" charset="0"/>
                <a:ea typeface="Calibri" pitchFamily="34" charset="-122"/>
                <a:cs typeface="Calibri" pitchFamily="34" charset="-120"/>
              </a:rPr>
              <a:t>Estimate LOC</a:t>
            </a:r>
            <a:endParaRPr lang="en-US" sz="1400" dirty="0"/>
          </a:p>
        </p:txBody>
      </p:sp>
      <p:sp>
        <p:nvSpPr>
          <p:cNvPr id="14" name="Shape 12"/>
          <p:cNvSpPr/>
          <p:nvPr/>
        </p:nvSpPr>
        <p:spPr>
          <a:xfrm>
            <a:off x="4507992" y="2450592"/>
            <a:ext cx="3108960" cy="0"/>
          </a:xfrm>
          <a:prstGeom prst="line">
            <a:avLst/>
          </a:prstGeom>
          <a:noFill/>
          <a:ln w="12700">
            <a:solidFill>
              <a:srgbClr val="E2E8F0"/>
            </a:solidFill>
            <a:prstDash val="solid"/>
          </a:ln>
        </p:spPr>
      </p:sp>
      <p:sp>
        <p:nvSpPr>
          <p:cNvPr id="15" name="Text 13"/>
          <p:cNvSpPr/>
          <p:nvPr/>
        </p:nvSpPr>
        <p:spPr>
          <a:xfrm>
            <a:off x="4507992" y="2542032"/>
            <a:ext cx="3108960" cy="1143000"/>
          </a:xfrm>
          <a:prstGeom prst="rect">
            <a:avLst/>
          </a:prstGeom>
          <a:noFill/>
          <a:ln/>
        </p:spPr>
        <p:txBody>
          <a:bodyPr wrap="square" lIns="0" tIns="0" rIns="0" bIns="0" rtlCol="0" anchor="ctr"/>
          <a:lstStyle/>
          <a:p>
            <a:pPr marL="0" indent="0">
              <a:lnSpc>
                <a:spcPct val="130000"/>
              </a:lnSpc>
              <a:buNone/>
            </a:pPr>
            <a:r>
              <a:rPr lang="en-US" sz="1100" dirty="0">
                <a:solidFill>
                  <a:srgbClr val="334155"/>
                </a:solidFill>
                <a:latin typeface="Calibri" pitchFamily="34" charset="0"/>
                <a:ea typeface="Calibri" pitchFamily="34" charset="-122"/>
                <a:cs typeface="Calibri" pitchFamily="34" charset="-120"/>
              </a:rPr>
              <a:t>max(line referred to by Clippy) + 10. Robust to whitespace; derived entirely from Clippy output.</a:t>
            </a:r>
            <a:endParaRPr lang="en-US" sz="1100" dirty="0"/>
          </a:p>
        </p:txBody>
      </p:sp>
      <p:sp>
        <p:nvSpPr>
          <p:cNvPr id="16" name="Shape 14"/>
          <p:cNvSpPr/>
          <p:nvPr/>
        </p:nvSpPr>
        <p:spPr>
          <a:xfrm>
            <a:off x="8010144" y="1554480"/>
            <a:ext cx="3566160" cy="2176272"/>
          </a:xfrm>
          <a:prstGeom prst="rect">
            <a:avLst/>
          </a:prstGeom>
          <a:solidFill>
            <a:srgbClr val="FFFFFF"/>
          </a:solidFill>
          <a:ln w="12700">
            <a:solidFill>
              <a:srgbClr val="E5E9F0"/>
            </a:solidFill>
            <a:prstDash val="solid"/>
          </a:ln>
        </p:spPr>
      </p:sp>
      <p:sp>
        <p:nvSpPr>
          <p:cNvPr id="17" name="Shape 15"/>
          <p:cNvSpPr/>
          <p:nvPr/>
        </p:nvSpPr>
        <p:spPr>
          <a:xfrm>
            <a:off x="8238744" y="1737360"/>
            <a:ext cx="548640" cy="548640"/>
          </a:xfrm>
          <a:prstGeom prst="ellipse">
            <a:avLst/>
          </a:prstGeom>
          <a:solidFill>
            <a:srgbClr val="CC0000"/>
          </a:solidFill>
          <a:ln w="12700">
            <a:solidFill>
              <a:srgbClr val="333333"/>
            </a:solidFill>
            <a:prstDash val="solid"/>
          </a:ln>
        </p:spPr>
      </p:sp>
      <p:sp>
        <p:nvSpPr>
          <p:cNvPr id="18" name="Text 16"/>
          <p:cNvSpPr/>
          <p:nvPr/>
        </p:nvSpPr>
        <p:spPr>
          <a:xfrm>
            <a:off x="8238744" y="1737360"/>
            <a:ext cx="548640" cy="54864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3</a:t>
            </a:r>
            <a:endParaRPr lang="en-US" sz="2200" dirty="0"/>
          </a:p>
        </p:txBody>
      </p:sp>
      <p:sp>
        <p:nvSpPr>
          <p:cNvPr id="19" name="Text 17"/>
          <p:cNvSpPr/>
          <p:nvPr/>
        </p:nvSpPr>
        <p:spPr>
          <a:xfrm>
            <a:off x="8924544" y="1801368"/>
            <a:ext cx="2468880" cy="365760"/>
          </a:xfrm>
          <a:prstGeom prst="rect">
            <a:avLst/>
          </a:prstGeom>
          <a:noFill/>
          <a:ln/>
        </p:spPr>
        <p:txBody>
          <a:bodyPr wrap="square" lIns="0" tIns="0" rIns="0" bIns="0" rtlCol="0" anchor="ctr"/>
          <a:lstStyle/>
          <a:p>
            <a:pPr marL="0" indent="0">
              <a:buNone/>
            </a:pPr>
            <a:r>
              <a:rPr lang="en-US" sz="1400" b="1" dirty="0">
                <a:solidFill>
                  <a:srgbClr val="1A2238"/>
                </a:solidFill>
                <a:latin typeface="Calibri" pitchFamily="34" charset="0"/>
                <a:ea typeface="Calibri" pitchFamily="34" charset="-122"/>
                <a:cs typeface="Calibri" pitchFamily="34" charset="-120"/>
              </a:rPr>
              <a:t>Map to category</a:t>
            </a:r>
            <a:endParaRPr lang="en-US" sz="1400" dirty="0"/>
          </a:p>
        </p:txBody>
      </p:sp>
      <p:sp>
        <p:nvSpPr>
          <p:cNvPr id="20" name="Shape 18"/>
          <p:cNvSpPr/>
          <p:nvPr/>
        </p:nvSpPr>
        <p:spPr>
          <a:xfrm>
            <a:off x="8238744" y="2450592"/>
            <a:ext cx="3108960" cy="0"/>
          </a:xfrm>
          <a:prstGeom prst="line">
            <a:avLst/>
          </a:prstGeom>
          <a:noFill/>
          <a:ln w="12700">
            <a:solidFill>
              <a:srgbClr val="E2E8F0"/>
            </a:solidFill>
            <a:prstDash val="solid"/>
          </a:ln>
        </p:spPr>
      </p:sp>
      <p:sp>
        <p:nvSpPr>
          <p:cNvPr id="21" name="Text 19"/>
          <p:cNvSpPr/>
          <p:nvPr/>
        </p:nvSpPr>
        <p:spPr>
          <a:xfrm>
            <a:off x="8238744" y="2542032"/>
            <a:ext cx="3108960" cy="1143000"/>
          </a:xfrm>
          <a:prstGeom prst="rect">
            <a:avLst/>
          </a:prstGeom>
          <a:noFill/>
          <a:ln/>
        </p:spPr>
        <p:txBody>
          <a:bodyPr wrap="square" lIns="0" tIns="0" rIns="0" bIns="0" rtlCol="0" anchor="ctr"/>
          <a:lstStyle/>
          <a:p>
            <a:pPr marL="0" indent="0">
              <a:lnSpc>
                <a:spcPct val="130000"/>
              </a:lnSpc>
              <a:buNone/>
            </a:pPr>
            <a:r>
              <a:rPr lang="en-US" sz="1100" dirty="0">
                <a:solidFill>
                  <a:srgbClr val="334155"/>
                </a:solidFill>
                <a:latin typeface="Calibri" pitchFamily="34" charset="0"/>
                <a:ea typeface="Calibri" pitchFamily="34" charset="-122"/>
                <a:cs typeface="Calibri" pitchFamily="34" charset="-120"/>
              </a:rPr>
              <a:t>19-category taxonomy: 18 from published Clippy study + Build configuration. Tag each as internal or external quality.</a:t>
            </a:r>
            <a:endParaRPr lang="en-US" sz="1100" dirty="0"/>
          </a:p>
        </p:txBody>
      </p:sp>
      <p:sp>
        <p:nvSpPr>
          <p:cNvPr id="22" name="Shape 20"/>
          <p:cNvSpPr/>
          <p:nvPr/>
        </p:nvSpPr>
        <p:spPr>
          <a:xfrm>
            <a:off x="548640" y="3886200"/>
            <a:ext cx="3566160" cy="2176272"/>
          </a:xfrm>
          <a:prstGeom prst="rect">
            <a:avLst/>
          </a:prstGeom>
          <a:solidFill>
            <a:srgbClr val="FFFFFF"/>
          </a:solidFill>
          <a:ln w="12700">
            <a:solidFill>
              <a:srgbClr val="E5E9F0"/>
            </a:solidFill>
            <a:prstDash val="solid"/>
          </a:ln>
        </p:spPr>
      </p:sp>
      <p:sp>
        <p:nvSpPr>
          <p:cNvPr id="23" name="Shape 21"/>
          <p:cNvSpPr/>
          <p:nvPr/>
        </p:nvSpPr>
        <p:spPr>
          <a:xfrm>
            <a:off x="777240" y="4069080"/>
            <a:ext cx="548640" cy="548640"/>
          </a:xfrm>
          <a:prstGeom prst="ellipse">
            <a:avLst/>
          </a:prstGeom>
          <a:solidFill>
            <a:srgbClr val="CC0000"/>
          </a:solidFill>
          <a:ln w="12700">
            <a:solidFill>
              <a:srgbClr val="333333"/>
            </a:solidFill>
            <a:prstDash val="solid"/>
          </a:ln>
        </p:spPr>
      </p:sp>
      <p:sp>
        <p:nvSpPr>
          <p:cNvPr id="24" name="Text 22"/>
          <p:cNvSpPr/>
          <p:nvPr/>
        </p:nvSpPr>
        <p:spPr>
          <a:xfrm>
            <a:off x="777240" y="4069080"/>
            <a:ext cx="548640" cy="54864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4</a:t>
            </a:r>
            <a:endParaRPr lang="en-US" sz="2200" dirty="0"/>
          </a:p>
        </p:txBody>
      </p:sp>
      <p:sp>
        <p:nvSpPr>
          <p:cNvPr id="25" name="Text 23"/>
          <p:cNvSpPr/>
          <p:nvPr/>
        </p:nvSpPr>
        <p:spPr>
          <a:xfrm>
            <a:off x="1463040" y="4133088"/>
            <a:ext cx="2468880" cy="365760"/>
          </a:xfrm>
          <a:prstGeom prst="rect">
            <a:avLst/>
          </a:prstGeom>
          <a:noFill/>
          <a:ln/>
        </p:spPr>
        <p:txBody>
          <a:bodyPr wrap="square" lIns="0" tIns="0" rIns="0" bIns="0" rtlCol="0" anchor="ctr"/>
          <a:lstStyle/>
          <a:p>
            <a:pPr marL="0" indent="0">
              <a:buNone/>
            </a:pPr>
            <a:r>
              <a:rPr lang="en-US" sz="1400" b="1" dirty="0">
                <a:solidFill>
                  <a:srgbClr val="1A2238"/>
                </a:solidFill>
                <a:latin typeface="Calibri" pitchFamily="34" charset="0"/>
                <a:ea typeface="Calibri" pitchFamily="34" charset="-122"/>
                <a:cs typeface="Calibri" pitchFamily="34" charset="-120"/>
              </a:rPr>
              <a:t>Normalize rate</a:t>
            </a:r>
            <a:endParaRPr lang="en-US" sz="1400" dirty="0"/>
          </a:p>
        </p:txBody>
      </p:sp>
      <p:sp>
        <p:nvSpPr>
          <p:cNvPr id="26" name="Shape 24"/>
          <p:cNvSpPr/>
          <p:nvPr/>
        </p:nvSpPr>
        <p:spPr>
          <a:xfrm>
            <a:off x="777240" y="4782312"/>
            <a:ext cx="3108960" cy="0"/>
          </a:xfrm>
          <a:prstGeom prst="line">
            <a:avLst/>
          </a:prstGeom>
          <a:noFill/>
          <a:ln w="12700">
            <a:solidFill>
              <a:srgbClr val="E2E8F0"/>
            </a:solidFill>
            <a:prstDash val="solid"/>
          </a:ln>
        </p:spPr>
      </p:sp>
      <p:sp>
        <p:nvSpPr>
          <p:cNvPr id="27" name="Text 25"/>
          <p:cNvSpPr/>
          <p:nvPr/>
        </p:nvSpPr>
        <p:spPr>
          <a:xfrm>
            <a:off x="777240" y="4873752"/>
            <a:ext cx="3108960" cy="1143000"/>
          </a:xfrm>
          <a:prstGeom prst="rect">
            <a:avLst/>
          </a:prstGeom>
          <a:noFill/>
          <a:ln/>
        </p:spPr>
        <p:txBody>
          <a:bodyPr wrap="square" lIns="0" tIns="0" rIns="0" bIns="0" rtlCol="0" anchor="ctr"/>
          <a:lstStyle/>
          <a:p>
            <a:pPr marL="0" indent="0">
              <a:lnSpc>
                <a:spcPct val="130000"/>
              </a:lnSpc>
              <a:buNone/>
            </a:pPr>
            <a:r>
              <a:rPr lang="en-US" sz="1100" dirty="0">
                <a:solidFill>
                  <a:srgbClr val="334155"/>
                </a:solidFill>
                <a:latin typeface="Calibri" pitchFamily="34" charset="0"/>
                <a:ea typeface="Calibri" pitchFamily="34" charset="-122"/>
                <a:cs typeface="Calibri" pitchFamily="34" charset="-120"/>
              </a:rPr>
              <a:t>R = 100 · W / L per category and overall. Hard errors tracked as raw counts, separately.</a:t>
            </a:r>
            <a:endParaRPr lang="en-US" sz="1100" dirty="0"/>
          </a:p>
        </p:txBody>
      </p:sp>
      <p:sp>
        <p:nvSpPr>
          <p:cNvPr id="28" name="Shape 26"/>
          <p:cNvSpPr/>
          <p:nvPr/>
        </p:nvSpPr>
        <p:spPr>
          <a:xfrm>
            <a:off x="4279392" y="3886200"/>
            <a:ext cx="3566160" cy="2176272"/>
          </a:xfrm>
          <a:prstGeom prst="rect">
            <a:avLst/>
          </a:prstGeom>
          <a:solidFill>
            <a:srgbClr val="FFFFFF"/>
          </a:solidFill>
          <a:ln w="12700">
            <a:solidFill>
              <a:srgbClr val="E5E9F0"/>
            </a:solidFill>
            <a:prstDash val="solid"/>
          </a:ln>
        </p:spPr>
      </p:sp>
      <p:sp>
        <p:nvSpPr>
          <p:cNvPr id="29" name="Shape 27"/>
          <p:cNvSpPr/>
          <p:nvPr/>
        </p:nvSpPr>
        <p:spPr>
          <a:xfrm>
            <a:off x="4507992" y="4069080"/>
            <a:ext cx="548640" cy="548640"/>
          </a:xfrm>
          <a:prstGeom prst="ellipse">
            <a:avLst/>
          </a:prstGeom>
          <a:solidFill>
            <a:srgbClr val="CC0000"/>
          </a:solidFill>
          <a:ln w="12700">
            <a:solidFill>
              <a:srgbClr val="333333"/>
            </a:solidFill>
            <a:prstDash val="solid"/>
          </a:ln>
        </p:spPr>
      </p:sp>
      <p:sp>
        <p:nvSpPr>
          <p:cNvPr id="30" name="Text 28"/>
          <p:cNvSpPr/>
          <p:nvPr/>
        </p:nvSpPr>
        <p:spPr>
          <a:xfrm>
            <a:off x="4507992" y="4069080"/>
            <a:ext cx="548640" cy="54864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5</a:t>
            </a:r>
            <a:endParaRPr lang="en-US" sz="2200" dirty="0"/>
          </a:p>
        </p:txBody>
      </p:sp>
      <p:sp>
        <p:nvSpPr>
          <p:cNvPr id="31" name="Text 29"/>
          <p:cNvSpPr/>
          <p:nvPr/>
        </p:nvSpPr>
        <p:spPr>
          <a:xfrm>
            <a:off x="5193792" y="4133088"/>
            <a:ext cx="2468880" cy="365760"/>
          </a:xfrm>
          <a:prstGeom prst="rect">
            <a:avLst/>
          </a:prstGeom>
          <a:noFill/>
          <a:ln/>
        </p:spPr>
        <p:txBody>
          <a:bodyPr wrap="square" lIns="0" tIns="0" rIns="0" bIns="0" rtlCol="0" anchor="ctr"/>
          <a:lstStyle/>
          <a:p>
            <a:pPr marL="0" indent="0">
              <a:buNone/>
            </a:pPr>
            <a:r>
              <a:rPr lang="en-US" sz="1400" b="1" dirty="0">
                <a:solidFill>
                  <a:srgbClr val="1A2238"/>
                </a:solidFill>
                <a:latin typeface="Calibri" pitchFamily="34" charset="0"/>
                <a:ea typeface="Calibri" pitchFamily="34" charset="-122"/>
                <a:cs typeface="Calibri" pitchFamily="34" charset="-120"/>
              </a:rPr>
              <a:t>Classify pair</a:t>
            </a:r>
            <a:endParaRPr lang="en-US" sz="1400" dirty="0"/>
          </a:p>
        </p:txBody>
      </p:sp>
      <p:sp>
        <p:nvSpPr>
          <p:cNvPr id="32" name="Shape 30"/>
          <p:cNvSpPr/>
          <p:nvPr/>
        </p:nvSpPr>
        <p:spPr>
          <a:xfrm>
            <a:off x="4507992" y="4782312"/>
            <a:ext cx="3108960" cy="0"/>
          </a:xfrm>
          <a:prstGeom prst="line">
            <a:avLst/>
          </a:prstGeom>
          <a:noFill/>
          <a:ln w="12700">
            <a:solidFill>
              <a:srgbClr val="E2E8F0"/>
            </a:solidFill>
            <a:prstDash val="solid"/>
          </a:ln>
        </p:spPr>
      </p:sp>
      <p:sp>
        <p:nvSpPr>
          <p:cNvPr id="33" name="Text 31"/>
          <p:cNvSpPr/>
          <p:nvPr/>
        </p:nvSpPr>
        <p:spPr>
          <a:xfrm>
            <a:off x="4507992" y="4873752"/>
            <a:ext cx="3108960" cy="1143000"/>
          </a:xfrm>
          <a:prstGeom prst="rect">
            <a:avLst/>
          </a:prstGeom>
          <a:noFill/>
          <a:ln/>
        </p:spPr>
        <p:txBody>
          <a:bodyPr wrap="square" lIns="0" tIns="0" rIns="0" bIns="0" rtlCol="0" anchor="ctr"/>
          <a:lstStyle/>
          <a:p>
            <a:pPr marL="0" indent="0">
              <a:lnSpc>
                <a:spcPct val="130000"/>
              </a:lnSpc>
              <a:buNone/>
            </a:pPr>
            <a:r>
              <a:rPr lang="en-US" sz="1100" dirty="0">
                <a:solidFill>
                  <a:srgbClr val="334155"/>
                </a:solidFill>
                <a:latin typeface="Calibri" pitchFamily="34" charset="0"/>
                <a:ea typeface="Calibri" pitchFamily="34" charset="-122"/>
                <a:cs typeface="Calibri" pitchFamily="34" charset="-120"/>
              </a:rPr>
              <a:t>Threshold ±1.00 / 100 LOC: net improvement, net regression, cross-quality trade-off, or quality-equivalent.</a:t>
            </a:r>
            <a:endParaRPr lang="en-US" sz="1100" dirty="0"/>
          </a:p>
        </p:txBody>
      </p:sp>
      <p:sp>
        <p:nvSpPr>
          <p:cNvPr id="34" name="Shape 32"/>
          <p:cNvSpPr/>
          <p:nvPr/>
        </p:nvSpPr>
        <p:spPr>
          <a:xfrm>
            <a:off x="8010144" y="3886200"/>
            <a:ext cx="3566160" cy="2176272"/>
          </a:xfrm>
          <a:prstGeom prst="rect">
            <a:avLst/>
          </a:prstGeom>
          <a:solidFill>
            <a:srgbClr val="FFFFFF"/>
          </a:solidFill>
          <a:ln w="12700">
            <a:solidFill>
              <a:srgbClr val="E5E9F0"/>
            </a:solidFill>
            <a:prstDash val="solid"/>
          </a:ln>
        </p:spPr>
      </p:sp>
      <p:sp>
        <p:nvSpPr>
          <p:cNvPr id="35" name="Shape 33"/>
          <p:cNvSpPr/>
          <p:nvPr/>
        </p:nvSpPr>
        <p:spPr>
          <a:xfrm>
            <a:off x="8238744" y="4069080"/>
            <a:ext cx="548640" cy="548640"/>
          </a:xfrm>
          <a:prstGeom prst="ellipse">
            <a:avLst/>
          </a:prstGeom>
          <a:solidFill>
            <a:srgbClr val="CC0000"/>
          </a:solidFill>
          <a:ln w="12700">
            <a:solidFill>
              <a:srgbClr val="333333"/>
            </a:solidFill>
            <a:prstDash val="solid"/>
          </a:ln>
        </p:spPr>
      </p:sp>
      <p:sp>
        <p:nvSpPr>
          <p:cNvPr id="36" name="Text 34"/>
          <p:cNvSpPr/>
          <p:nvPr/>
        </p:nvSpPr>
        <p:spPr>
          <a:xfrm>
            <a:off x="8238744" y="4069080"/>
            <a:ext cx="548640" cy="54864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6</a:t>
            </a:r>
            <a:endParaRPr lang="en-US" sz="2200" dirty="0"/>
          </a:p>
        </p:txBody>
      </p:sp>
      <p:sp>
        <p:nvSpPr>
          <p:cNvPr id="37" name="Text 35"/>
          <p:cNvSpPr/>
          <p:nvPr/>
        </p:nvSpPr>
        <p:spPr>
          <a:xfrm>
            <a:off x="8924544" y="4133088"/>
            <a:ext cx="2468880" cy="365760"/>
          </a:xfrm>
          <a:prstGeom prst="rect">
            <a:avLst/>
          </a:prstGeom>
          <a:noFill/>
          <a:ln/>
        </p:spPr>
        <p:txBody>
          <a:bodyPr wrap="square" lIns="0" tIns="0" rIns="0" bIns="0" rtlCol="0" anchor="ctr"/>
          <a:lstStyle/>
          <a:p>
            <a:pPr marL="0" indent="0">
              <a:buNone/>
            </a:pPr>
            <a:r>
              <a:rPr lang="en-US" sz="1400" b="1" dirty="0">
                <a:solidFill>
                  <a:srgbClr val="1A2238"/>
                </a:solidFill>
                <a:latin typeface="Calibri" pitchFamily="34" charset="0"/>
                <a:ea typeface="Calibri" pitchFamily="34" charset="-122"/>
                <a:cs typeface="Calibri" pitchFamily="34" charset="-120"/>
              </a:rPr>
              <a:t>Report</a:t>
            </a:r>
            <a:endParaRPr lang="en-US" sz="1400" dirty="0"/>
          </a:p>
        </p:txBody>
      </p:sp>
      <p:sp>
        <p:nvSpPr>
          <p:cNvPr id="38" name="Shape 36"/>
          <p:cNvSpPr/>
          <p:nvPr/>
        </p:nvSpPr>
        <p:spPr>
          <a:xfrm>
            <a:off x="8238744" y="4782312"/>
            <a:ext cx="3108960" cy="0"/>
          </a:xfrm>
          <a:prstGeom prst="line">
            <a:avLst/>
          </a:prstGeom>
          <a:noFill/>
          <a:ln w="12700">
            <a:solidFill>
              <a:srgbClr val="E2E8F0"/>
            </a:solidFill>
            <a:prstDash val="solid"/>
          </a:ln>
        </p:spPr>
      </p:sp>
      <p:sp>
        <p:nvSpPr>
          <p:cNvPr id="39" name="Text 37"/>
          <p:cNvSpPr/>
          <p:nvPr/>
        </p:nvSpPr>
        <p:spPr>
          <a:xfrm>
            <a:off x="8238744" y="4873752"/>
            <a:ext cx="3108960" cy="1143000"/>
          </a:xfrm>
          <a:prstGeom prst="rect">
            <a:avLst/>
          </a:prstGeom>
          <a:noFill/>
          <a:ln/>
        </p:spPr>
        <p:txBody>
          <a:bodyPr wrap="square" lIns="0" tIns="0" rIns="0" bIns="0" rtlCol="0" anchor="ctr"/>
          <a:lstStyle/>
          <a:p>
            <a:pPr marL="0" indent="0">
              <a:lnSpc>
                <a:spcPct val="130000"/>
              </a:lnSpc>
              <a:buNone/>
            </a:pPr>
            <a:r>
              <a:rPr lang="en-US" sz="1100" dirty="0">
                <a:solidFill>
                  <a:srgbClr val="334155"/>
                </a:solidFill>
                <a:latin typeface="Calibri" pitchFamily="34" charset="0"/>
                <a:ea typeface="Calibri" pitchFamily="34" charset="-122"/>
                <a:cs typeface="Calibri" pitchFamily="34" charset="-120"/>
              </a:rPr>
              <a:t>Five-section CSV: summary, internal vs external, per-category, classification, per-lint deltas.</a:t>
            </a:r>
            <a:endParaRPr lang="en-US" sz="1100" dirty="0"/>
          </a:p>
        </p:txBody>
      </p:sp>
      <p:sp>
        <p:nvSpPr>
          <p:cNvPr id="40" name="Shape 38"/>
          <p:cNvSpPr/>
          <p:nvPr/>
        </p:nvSpPr>
        <p:spPr>
          <a:xfrm>
            <a:off x="548640" y="6446520"/>
            <a:ext cx="11064240" cy="0"/>
          </a:xfrm>
          <a:prstGeom prst="line">
            <a:avLst/>
          </a:prstGeom>
          <a:noFill/>
          <a:ln w="9525">
            <a:solidFill>
              <a:srgbClr val="E2E8F0"/>
            </a:solidFill>
            <a:prstDash val="solid"/>
          </a:ln>
        </p:spPr>
      </p:sp>
      <p:sp>
        <p:nvSpPr>
          <p:cNvPr id="41" name="Text 39"/>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42" name="Text 40"/>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16 / 30</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A2238"/>
        </a:solidFill>
        <a:effectLst/>
      </p:bgPr>
    </p:bg>
    <p:spTree>
      <p:nvGrpSpPr>
        <p:cNvPr id="1" name=""/>
        <p:cNvGrpSpPr/>
        <p:nvPr/>
      </p:nvGrpSpPr>
      <p:grpSpPr>
        <a:xfrm>
          <a:off x="0" y="0"/>
          <a:ext cx="0" cy="0"/>
          <a:chOff x="0" y="0"/>
          <a:chExt cx="0" cy="0"/>
        </a:xfrm>
      </p:grpSpPr>
      <p:sp>
        <p:nvSpPr>
          <p:cNvPr id="2" name="Shape 0"/>
          <p:cNvSpPr/>
          <p:nvPr/>
        </p:nvSpPr>
        <p:spPr>
          <a:xfrm>
            <a:off x="0" y="0"/>
            <a:ext cx="320040" cy="6858000"/>
          </a:xfrm>
          <a:prstGeom prst="rect">
            <a:avLst/>
          </a:prstGeom>
          <a:solidFill>
            <a:srgbClr val="CC0000"/>
          </a:solidFill>
          <a:ln w="12700">
            <a:solidFill>
              <a:srgbClr val="333333"/>
            </a:solidFill>
            <a:prstDash val="solid"/>
          </a:ln>
        </p:spPr>
      </p:sp>
      <p:sp>
        <p:nvSpPr>
          <p:cNvPr id="3" name="Text 1"/>
          <p:cNvSpPr/>
          <p:nvPr/>
        </p:nvSpPr>
        <p:spPr>
          <a:xfrm>
            <a:off x="822960" y="2286000"/>
            <a:ext cx="7315200" cy="365760"/>
          </a:xfrm>
          <a:prstGeom prst="rect">
            <a:avLst/>
          </a:prstGeom>
          <a:noFill/>
          <a:ln/>
        </p:spPr>
        <p:txBody>
          <a:bodyPr wrap="square" lIns="0" tIns="0" rIns="0" bIns="0" rtlCol="0" anchor="ctr"/>
          <a:lstStyle/>
          <a:p>
            <a:pPr marL="0" indent="0">
              <a:buNone/>
            </a:pPr>
            <a:r>
              <a:rPr lang="en-US" sz="1200" b="1" kern="0" spc="600" dirty="0">
                <a:solidFill>
                  <a:srgbClr val="CC0000"/>
                </a:solidFill>
                <a:latin typeface="Calibri" pitchFamily="34" charset="0"/>
                <a:ea typeface="Calibri" pitchFamily="34" charset="-122"/>
                <a:cs typeface="Calibri" pitchFamily="34" charset="-120"/>
              </a:rPr>
              <a:t>PART 4</a:t>
            </a:r>
            <a:endParaRPr lang="en-US" sz="1200" dirty="0"/>
          </a:p>
        </p:txBody>
      </p:sp>
      <p:sp>
        <p:nvSpPr>
          <p:cNvPr id="4" name="Text 2"/>
          <p:cNvSpPr/>
          <p:nvPr/>
        </p:nvSpPr>
        <p:spPr>
          <a:xfrm>
            <a:off x="822960" y="2697480"/>
            <a:ext cx="10972800" cy="365760"/>
          </a:xfrm>
          <a:prstGeom prst="rect">
            <a:avLst/>
          </a:prstGeom>
          <a:noFill/>
          <a:ln/>
        </p:spPr>
        <p:txBody>
          <a:bodyPr wrap="square" lIns="0" tIns="0" rIns="0" bIns="0" rtlCol="0" anchor="ctr"/>
          <a:lstStyle/>
          <a:p>
            <a:pPr marL="0" indent="0">
              <a:buNone/>
            </a:pPr>
            <a:r>
              <a:rPr lang="en-US" sz="1700" i="1" dirty="0">
                <a:solidFill>
                  <a:srgbClr val="B8C2D9"/>
                </a:solidFill>
                <a:latin typeface="Calibri" pitchFamily="34" charset="0"/>
                <a:ea typeface="Calibri" pitchFamily="34" charset="-122"/>
                <a:cs typeface="Calibri" pitchFamily="34" charset="-120"/>
              </a:rPr>
              <a:t>Quantitative Results</a:t>
            </a:r>
            <a:endParaRPr lang="en-US" sz="1700" dirty="0"/>
          </a:p>
        </p:txBody>
      </p:sp>
      <p:sp>
        <p:nvSpPr>
          <p:cNvPr id="5" name="Text 3"/>
          <p:cNvSpPr/>
          <p:nvPr/>
        </p:nvSpPr>
        <p:spPr>
          <a:xfrm>
            <a:off x="822960" y="3154680"/>
            <a:ext cx="10972800" cy="1828800"/>
          </a:xfrm>
          <a:prstGeom prst="rect">
            <a:avLst/>
          </a:prstGeom>
          <a:noFill/>
          <a:ln/>
        </p:spPr>
        <p:txBody>
          <a:bodyPr wrap="square" lIns="0" tIns="0" rIns="0" bIns="0" rtlCol="0" anchor="ctr"/>
          <a:lstStyle/>
          <a:p>
            <a:pPr marL="0" indent="0">
              <a:lnSpc>
                <a:spcPct val="105000"/>
              </a:lnSpc>
              <a:buNone/>
            </a:pPr>
            <a:r>
              <a:rPr lang="en-US" sz="4200" b="1" dirty="0">
                <a:solidFill>
                  <a:srgbClr val="FFFFFF"/>
                </a:solidFill>
                <a:latin typeface="Calibri" pitchFamily="34" charset="0"/>
                <a:ea typeface="Calibri" pitchFamily="34" charset="-122"/>
                <a:cs typeface="Calibri" pitchFamily="34" charset="-120"/>
              </a:rPr>
              <a:t>What the</a:t>
            </a:r>
            <a:endParaRPr lang="en-US" sz="4200" dirty="0"/>
          </a:p>
          <a:p>
            <a:pPr marL="0" indent="0">
              <a:lnSpc>
                <a:spcPct val="105000"/>
              </a:lnSpc>
              <a:buNone/>
            </a:pPr>
            <a:r>
              <a:rPr lang="en-US" sz="4200" b="1" dirty="0">
                <a:solidFill>
                  <a:srgbClr val="FFFFFF"/>
                </a:solidFill>
                <a:latin typeface="Calibri" pitchFamily="34" charset="0"/>
                <a:ea typeface="Calibri" pitchFamily="34" charset="-122"/>
                <a:cs typeface="Calibri" pitchFamily="34" charset="-120"/>
              </a:rPr>
              <a:t>numbers say</a:t>
            </a:r>
            <a:endParaRPr lang="en-US" sz="4200" dirty="0"/>
          </a:p>
        </p:txBody>
      </p:sp>
      <p:sp>
        <p:nvSpPr>
          <p:cNvPr id="6" name="Shape 4"/>
          <p:cNvSpPr/>
          <p:nvPr/>
        </p:nvSpPr>
        <p:spPr>
          <a:xfrm>
            <a:off x="822960" y="5120640"/>
            <a:ext cx="2743200" cy="0"/>
          </a:xfrm>
          <a:prstGeom prst="line">
            <a:avLst/>
          </a:prstGeom>
          <a:noFill/>
          <a:ln w="25400">
            <a:solidFill>
              <a:srgbClr val="CC0000"/>
            </a:solidFill>
            <a:prstDash val="solid"/>
          </a:ln>
        </p:spPr>
      </p:sp>
      <p:sp>
        <p:nvSpPr>
          <p:cNvPr id="7" name="Text 5"/>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8A95B0"/>
                </a:solidFill>
                <a:latin typeface="Calibri" pitchFamily="34" charset="0"/>
                <a:ea typeface="Calibri" pitchFamily="34" charset="-122"/>
                <a:cs typeface="Calibri" pitchFamily="34" charset="-120"/>
              </a:rPr>
              <a:t>17 / 30</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RESULTS  ·  HEADLINE</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LOC-weighted Clippy warning rates: before vs. after</a:t>
            </a:r>
            <a:endParaRPr lang="en-US" sz="2800" dirty="0"/>
          </a:p>
        </p:txBody>
      </p:sp>
      <p:pic>
        <p:nvPicPr>
          <p:cNvPr id="4" name="Image 0" descr="/home/claude/chart1_slide7.png"/>
          <p:cNvPicPr>
            <a:picLocks noChangeAspect="1"/>
          </p:cNvPicPr>
          <p:nvPr/>
        </p:nvPicPr>
        <p:blipFill>
          <a:blip r:embed="rId3"/>
          <a:stretch>
            <a:fillRect/>
          </a:stretch>
        </p:blipFill>
        <p:spPr>
          <a:xfrm>
            <a:off x="548640" y="1463040"/>
            <a:ext cx="7863840" cy="4572000"/>
          </a:xfrm>
          <a:prstGeom prst="rect">
            <a:avLst/>
          </a:prstGeom>
        </p:spPr>
      </p:pic>
      <p:sp>
        <p:nvSpPr>
          <p:cNvPr id="5" name="Shape 2"/>
          <p:cNvSpPr/>
          <p:nvPr/>
        </p:nvSpPr>
        <p:spPr>
          <a:xfrm>
            <a:off x="8595360" y="1463040"/>
            <a:ext cx="3017520" cy="4572000"/>
          </a:xfrm>
          <a:prstGeom prst="rect">
            <a:avLst/>
          </a:prstGeom>
          <a:solidFill>
            <a:srgbClr val="1A2238"/>
          </a:solidFill>
          <a:ln w="12700">
            <a:solidFill>
              <a:srgbClr val="333333"/>
            </a:solidFill>
            <a:prstDash val="solid"/>
          </a:ln>
        </p:spPr>
      </p:sp>
      <p:sp>
        <p:nvSpPr>
          <p:cNvPr id="6" name="Text 3"/>
          <p:cNvSpPr/>
          <p:nvPr/>
        </p:nvSpPr>
        <p:spPr>
          <a:xfrm>
            <a:off x="8778240" y="1645920"/>
            <a:ext cx="2743200" cy="274320"/>
          </a:xfrm>
          <a:prstGeom prst="rect">
            <a:avLst/>
          </a:prstGeom>
          <a:noFill/>
          <a:ln/>
        </p:spPr>
        <p:txBody>
          <a:bodyPr wrap="square" lIns="0" tIns="0" rIns="0" bIns="0" rtlCol="0" anchor="ctr"/>
          <a:lstStyle/>
          <a:p>
            <a:pPr marL="0" indent="0">
              <a:buNone/>
            </a:pPr>
            <a:r>
              <a:rPr lang="en-US" sz="1000" b="1" kern="0" spc="400" dirty="0">
                <a:solidFill>
                  <a:srgbClr val="CC0000"/>
                </a:solidFill>
                <a:latin typeface="Calibri" pitchFamily="34" charset="0"/>
                <a:ea typeface="Calibri" pitchFamily="34" charset="-122"/>
                <a:cs typeface="Calibri" pitchFamily="34" charset="-120"/>
              </a:rPr>
              <a:t>TWO REGIMES</a:t>
            </a:r>
            <a:endParaRPr lang="en-US" sz="1000" dirty="0"/>
          </a:p>
        </p:txBody>
      </p:sp>
      <p:sp>
        <p:nvSpPr>
          <p:cNvPr id="7" name="Shape 4"/>
          <p:cNvSpPr/>
          <p:nvPr/>
        </p:nvSpPr>
        <p:spPr>
          <a:xfrm>
            <a:off x="8778240" y="1965960"/>
            <a:ext cx="548640" cy="457200"/>
          </a:xfrm>
          <a:prstGeom prst="rect">
            <a:avLst/>
          </a:prstGeom>
          <a:solidFill>
            <a:srgbClr val="B45309"/>
          </a:solidFill>
          <a:ln w="25400">
            <a:solidFill>
              <a:srgbClr val="B45309"/>
            </a:solidFill>
            <a:prstDash val="solid"/>
          </a:ln>
        </p:spPr>
      </p:sp>
      <p:sp>
        <p:nvSpPr>
          <p:cNvPr id="8" name="Text 5"/>
          <p:cNvSpPr/>
          <p:nvPr/>
        </p:nvSpPr>
        <p:spPr>
          <a:xfrm>
            <a:off x="8778240" y="2011680"/>
            <a:ext cx="548640" cy="36576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42</a:t>
            </a:r>
            <a:endParaRPr lang="en-US" sz="1800" dirty="0"/>
          </a:p>
        </p:txBody>
      </p:sp>
      <p:sp>
        <p:nvSpPr>
          <p:cNvPr id="9" name="Text 6"/>
          <p:cNvSpPr/>
          <p:nvPr/>
        </p:nvSpPr>
        <p:spPr>
          <a:xfrm>
            <a:off x="9418320" y="1965960"/>
            <a:ext cx="2194560" cy="1005840"/>
          </a:xfrm>
          <a:prstGeom prst="rect">
            <a:avLst/>
          </a:prstGeom>
          <a:noFill/>
          <a:ln/>
        </p:spPr>
        <p:txBody>
          <a:bodyPr wrap="square" lIns="0" tIns="0" rIns="0" bIns="0" rtlCol="0" anchor="ctr"/>
          <a:lstStyle/>
          <a:p>
            <a:pPr marL="0" indent="0">
              <a:lnSpc>
                <a:spcPct val="130000"/>
              </a:lnSpc>
              <a:buNone/>
            </a:pPr>
            <a:r>
              <a:rPr lang="en-US" sz="1150" dirty="0">
                <a:solidFill>
                  <a:srgbClr val="FFFFFF"/>
                </a:solidFill>
                <a:latin typeface="Calibri" pitchFamily="34" charset="0"/>
                <a:ea typeface="Calibri" pitchFamily="34" charset="-122"/>
                <a:cs typeface="Calibri" pitchFamily="34" charset="-120"/>
              </a:rPr>
              <a:t>Unsafe-style (ChatGPT, DeepSeek) near 42 warnings / 100 LOC.</a:t>
            </a:r>
            <a:endParaRPr lang="en-US" sz="1150" dirty="0"/>
          </a:p>
        </p:txBody>
      </p:sp>
      <p:sp>
        <p:nvSpPr>
          <p:cNvPr id="10" name="Shape 7"/>
          <p:cNvSpPr/>
          <p:nvPr/>
        </p:nvSpPr>
        <p:spPr>
          <a:xfrm>
            <a:off x="8778240" y="3108960"/>
            <a:ext cx="1097280" cy="0"/>
          </a:xfrm>
          <a:prstGeom prst="line">
            <a:avLst/>
          </a:prstGeom>
          <a:noFill/>
          <a:ln w="19050">
            <a:solidFill>
              <a:srgbClr val="CC0000"/>
            </a:solidFill>
            <a:prstDash val="solid"/>
          </a:ln>
        </p:spPr>
      </p:sp>
      <p:sp>
        <p:nvSpPr>
          <p:cNvPr id="11" name="Shape 8"/>
          <p:cNvSpPr/>
          <p:nvPr/>
        </p:nvSpPr>
        <p:spPr>
          <a:xfrm>
            <a:off x="8778240" y="3337560"/>
            <a:ext cx="548640" cy="457200"/>
          </a:xfrm>
          <a:prstGeom prst="rect">
            <a:avLst/>
          </a:prstGeom>
          <a:solidFill>
            <a:srgbClr val="0F766E"/>
          </a:solidFill>
          <a:ln w="25400">
            <a:solidFill>
              <a:srgbClr val="0F766E"/>
            </a:solidFill>
            <a:prstDash val="solid"/>
          </a:ln>
        </p:spPr>
      </p:sp>
      <p:sp>
        <p:nvSpPr>
          <p:cNvPr id="12" name="Text 9"/>
          <p:cNvSpPr/>
          <p:nvPr/>
        </p:nvSpPr>
        <p:spPr>
          <a:xfrm>
            <a:off x="8778240" y="3383280"/>
            <a:ext cx="548640" cy="36576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7</a:t>
            </a:r>
            <a:endParaRPr lang="en-US" sz="1800" dirty="0"/>
          </a:p>
        </p:txBody>
      </p:sp>
      <p:sp>
        <p:nvSpPr>
          <p:cNvPr id="13" name="Text 10"/>
          <p:cNvSpPr/>
          <p:nvPr/>
        </p:nvSpPr>
        <p:spPr>
          <a:xfrm>
            <a:off x="9418320" y="3337560"/>
            <a:ext cx="2194560" cy="1005840"/>
          </a:xfrm>
          <a:prstGeom prst="rect">
            <a:avLst/>
          </a:prstGeom>
          <a:noFill/>
          <a:ln/>
        </p:spPr>
        <p:txBody>
          <a:bodyPr wrap="square" lIns="0" tIns="0" rIns="0" bIns="0" rtlCol="0" anchor="ctr"/>
          <a:lstStyle/>
          <a:p>
            <a:pPr marL="0" indent="0">
              <a:lnSpc>
                <a:spcPct val="130000"/>
              </a:lnSpc>
              <a:buNone/>
            </a:pPr>
            <a:r>
              <a:rPr lang="en-US" sz="1150" dirty="0">
                <a:solidFill>
                  <a:srgbClr val="FFFFFF"/>
                </a:solidFill>
                <a:latin typeface="Calibri" pitchFamily="34" charset="0"/>
                <a:ea typeface="Calibri" pitchFamily="34" charset="-122"/>
                <a:cs typeface="Calibri" pitchFamily="34" charset="-120"/>
              </a:rPr>
              <a:t>Safe-style (Claude, Gemini) near 6 to 7 warnings / 100 LOC.</a:t>
            </a:r>
            <a:endParaRPr lang="en-US" sz="1150" dirty="0"/>
          </a:p>
        </p:txBody>
      </p:sp>
      <p:sp>
        <p:nvSpPr>
          <p:cNvPr id="14" name="Text 11"/>
          <p:cNvSpPr/>
          <p:nvPr/>
        </p:nvSpPr>
        <p:spPr>
          <a:xfrm>
            <a:off x="8778240" y="5212080"/>
            <a:ext cx="2743200" cy="640080"/>
          </a:xfrm>
          <a:prstGeom prst="rect">
            <a:avLst/>
          </a:prstGeom>
          <a:noFill/>
          <a:ln/>
        </p:spPr>
        <p:txBody>
          <a:bodyPr wrap="square" lIns="0" tIns="0" rIns="0" bIns="0" rtlCol="0" anchor="ctr"/>
          <a:lstStyle/>
          <a:p>
            <a:pPr marL="0" indent="0">
              <a:lnSpc>
                <a:spcPct val="130000"/>
              </a:lnSpc>
              <a:buNone/>
            </a:pPr>
            <a:r>
              <a:rPr lang="en-US" sz="1200" b="1" i="1" dirty="0">
                <a:solidFill>
                  <a:srgbClr val="CADCFC"/>
                </a:solidFill>
                <a:latin typeface="Calibri" pitchFamily="34" charset="0"/>
                <a:ea typeface="Calibri" pitchFamily="34" charset="-122"/>
                <a:cs typeface="Calibri" pitchFamily="34" charset="-120"/>
              </a:rPr>
              <a:t>Interpret remediation lift within regime, not across.</a:t>
            </a:r>
            <a:endParaRPr lang="en-US" sz="1200" dirty="0"/>
          </a:p>
        </p:txBody>
      </p:sp>
      <p:sp>
        <p:nvSpPr>
          <p:cNvPr id="15" name="Shape 12"/>
          <p:cNvSpPr/>
          <p:nvPr/>
        </p:nvSpPr>
        <p:spPr>
          <a:xfrm>
            <a:off x="548640" y="6446520"/>
            <a:ext cx="11064240" cy="0"/>
          </a:xfrm>
          <a:prstGeom prst="line">
            <a:avLst/>
          </a:prstGeom>
          <a:noFill/>
          <a:ln w="9525">
            <a:solidFill>
              <a:srgbClr val="E2E8F0"/>
            </a:solidFill>
            <a:prstDash val="solid"/>
          </a:ln>
        </p:spPr>
      </p:sp>
      <p:sp>
        <p:nvSpPr>
          <p:cNvPr id="16" name="Text 13"/>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17" name="Text 14"/>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18 / 30</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RESULTS  ·  CASE-AVERAGE</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Mean change in warning rate per model</a:t>
            </a:r>
            <a:endParaRPr lang="en-US" sz="2800" dirty="0"/>
          </a:p>
        </p:txBody>
      </p:sp>
      <p:pic>
        <p:nvPicPr>
          <p:cNvPr id="4" name="Image 0" descr="/home/claude/chart2_slide8.png"/>
          <p:cNvPicPr>
            <a:picLocks noChangeAspect="1"/>
          </p:cNvPicPr>
          <p:nvPr/>
        </p:nvPicPr>
        <p:blipFill>
          <a:blip r:embed="rId3"/>
          <a:stretch>
            <a:fillRect/>
          </a:stretch>
        </p:blipFill>
        <p:spPr>
          <a:xfrm>
            <a:off x="548640" y="1463040"/>
            <a:ext cx="7863840" cy="4572000"/>
          </a:xfrm>
          <a:prstGeom prst="rect">
            <a:avLst/>
          </a:prstGeom>
        </p:spPr>
      </p:pic>
      <p:sp>
        <p:nvSpPr>
          <p:cNvPr id="5" name="Shape 2"/>
          <p:cNvSpPr/>
          <p:nvPr/>
        </p:nvSpPr>
        <p:spPr>
          <a:xfrm>
            <a:off x="8595360" y="1463040"/>
            <a:ext cx="3017520" cy="4572000"/>
          </a:xfrm>
          <a:prstGeom prst="rect">
            <a:avLst/>
          </a:prstGeom>
          <a:solidFill>
            <a:srgbClr val="F8FAFC"/>
          </a:solidFill>
          <a:ln w="12700">
            <a:solidFill>
              <a:srgbClr val="E5E9F0"/>
            </a:solidFill>
            <a:prstDash val="solid"/>
          </a:ln>
        </p:spPr>
      </p:sp>
      <p:sp>
        <p:nvSpPr>
          <p:cNvPr id="6" name="Text 3"/>
          <p:cNvSpPr/>
          <p:nvPr/>
        </p:nvSpPr>
        <p:spPr>
          <a:xfrm>
            <a:off x="8778240" y="1645920"/>
            <a:ext cx="2743200" cy="274320"/>
          </a:xfrm>
          <a:prstGeom prst="rect">
            <a:avLst/>
          </a:prstGeom>
          <a:noFill/>
          <a:ln/>
        </p:spPr>
        <p:txBody>
          <a:bodyPr wrap="square" lIns="0" tIns="0" rIns="0" bIns="0" rtlCol="0" anchor="ctr"/>
          <a:lstStyle/>
          <a:p>
            <a:pPr marL="0" indent="0">
              <a:buNone/>
            </a:pPr>
            <a:r>
              <a:rPr lang="en-US" sz="1000" b="1" kern="0" spc="400" dirty="0">
                <a:solidFill>
                  <a:srgbClr val="CC0000"/>
                </a:solidFill>
                <a:latin typeface="Calibri" pitchFamily="34" charset="0"/>
                <a:ea typeface="Calibri" pitchFamily="34" charset="-122"/>
                <a:cs typeface="Calibri" pitchFamily="34" charset="-120"/>
              </a:rPr>
              <a:t>READING THE CHART</a:t>
            </a:r>
            <a:endParaRPr lang="en-US" sz="1000" dirty="0"/>
          </a:p>
        </p:txBody>
      </p:sp>
      <p:sp>
        <p:nvSpPr>
          <p:cNvPr id="7" name="Shape 4"/>
          <p:cNvSpPr/>
          <p:nvPr/>
        </p:nvSpPr>
        <p:spPr>
          <a:xfrm>
            <a:off x="8869680" y="2011680"/>
            <a:ext cx="274320" cy="320040"/>
          </a:xfrm>
          <a:prstGeom prst="downArrow">
            <a:avLst/>
          </a:prstGeom>
          <a:solidFill>
            <a:srgbClr val="0F766E"/>
          </a:solidFill>
          <a:ln w="12700">
            <a:solidFill>
              <a:srgbClr val="333333"/>
            </a:solidFill>
            <a:prstDash val="solid"/>
          </a:ln>
        </p:spPr>
      </p:sp>
      <p:sp>
        <p:nvSpPr>
          <p:cNvPr id="8" name="Text 5"/>
          <p:cNvSpPr/>
          <p:nvPr/>
        </p:nvSpPr>
        <p:spPr>
          <a:xfrm>
            <a:off x="9235440" y="1965960"/>
            <a:ext cx="2286000" cy="777240"/>
          </a:xfrm>
          <a:prstGeom prst="rect">
            <a:avLst/>
          </a:prstGeom>
          <a:noFill/>
          <a:ln/>
        </p:spPr>
        <p:txBody>
          <a:bodyPr wrap="square" lIns="0" tIns="0" rIns="0" bIns="0" rtlCol="0" anchor="ctr"/>
          <a:lstStyle/>
          <a:p>
            <a:pPr marL="0" indent="0">
              <a:lnSpc>
                <a:spcPct val="130000"/>
              </a:lnSpc>
              <a:buNone/>
            </a:pPr>
            <a:r>
              <a:rPr lang="en-US" sz="1200" b="1" dirty="0">
                <a:solidFill>
                  <a:srgbClr val="1A2238"/>
                </a:solidFill>
                <a:latin typeface="Calibri" pitchFamily="34" charset="0"/>
                <a:ea typeface="Calibri" pitchFamily="34" charset="-122"/>
                <a:cs typeface="Calibri" pitchFamily="34" charset="-120"/>
              </a:rPr>
              <a:t>DeepSeek V3</a:t>
            </a:r>
            <a:r>
              <a:rPr lang="en-US" sz="1200" dirty="0">
                <a:solidFill>
                  <a:srgbClr val="334155"/>
                </a:solidFill>
                <a:latin typeface="Calibri" pitchFamily="34" charset="0"/>
                <a:ea typeface="Calibri" pitchFamily="34" charset="-122"/>
                <a:cs typeface="Calibri" pitchFamily="34" charset="-120"/>
              </a:rPr>
              <a:t> largest mean lift (−3.85).</a:t>
            </a:r>
            <a:endParaRPr lang="en-US" sz="1200" dirty="0"/>
          </a:p>
        </p:txBody>
      </p:sp>
      <p:sp>
        <p:nvSpPr>
          <p:cNvPr id="9" name="Shape 6"/>
          <p:cNvSpPr/>
          <p:nvPr/>
        </p:nvSpPr>
        <p:spPr>
          <a:xfrm>
            <a:off x="8869680" y="2880360"/>
            <a:ext cx="274320" cy="320040"/>
          </a:xfrm>
          <a:prstGeom prst="downArrow">
            <a:avLst/>
          </a:prstGeom>
          <a:solidFill>
            <a:srgbClr val="0F766E"/>
          </a:solidFill>
          <a:ln w="12700">
            <a:solidFill>
              <a:srgbClr val="333333"/>
            </a:solidFill>
            <a:prstDash val="solid"/>
          </a:ln>
        </p:spPr>
      </p:sp>
      <p:sp>
        <p:nvSpPr>
          <p:cNvPr id="10" name="Text 7"/>
          <p:cNvSpPr/>
          <p:nvPr/>
        </p:nvSpPr>
        <p:spPr>
          <a:xfrm>
            <a:off x="9235440" y="2834640"/>
            <a:ext cx="2286000" cy="777240"/>
          </a:xfrm>
          <a:prstGeom prst="rect">
            <a:avLst/>
          </a:prstGeom>
          <a:noFill/>
          <a:ln/>
        </p:spPr>
        <p:txBody>
          <a:bodyPr wrap="square" lIns="0" tIns="0" rIns="0" bIns="0" rtlCol="0" anchor="ctr"/>
          <a:lstStyle/>
          <a:p>
            <a:pPr marL="0" indent="0">
              <a:lnSpc>
                <a:spcPct val="130000"/>
              </a:lnSpc>
              <a:buNone/>
            </a:pPr>
            <a:r>
              <a:rPr lang="en-US" sz="1200" b="1" dirty="0">
                <a:solidFill>
                  <a:srgbClr val="1A2238"/>
                </a:solidFill>
                <a:latin typeface="Calibri" pitchFamily="34" charset="0"/>
                <a:ea typeface="Calibri" pitchFamily="34" charset="-122"/>
                <a:cs typeface="Calibri" pitchFamily="34" charset="-120"/>
              </a:rPr>
              <a:t>ChatGPT &amp; Claude</a:t>
            </a:r>
            <a:r>
              <a:rPr lang="en-US" sz="1200" dirty="0">
                <a:solidFill>
                  <a:srgbClr val="334155"/>
                </a:solidFill>
                <a:latin typeface="Calibri" pitchFamily="34" charset="0"/>
                <a:ea typeface="Calibri" pitchFamily="34" charset="-122"/>
                <a:cs typeface="Calibri" pitchFamily="34" charset="-120"/>
              </a:rPr>
              <a:t> also improve on average.</a:t>
            </a:r>
            <a:endParaRPr lang="en-US" sz="1200" dirty="0"/>
          </a:p>
        </p:txBody>
      </p:sp>
      <p:sp>
        <p:nvSpPr>
          <p:cNvPr id="11" name="Shape 8"/>
          <p:cNvSpPr/>
          <p:nvPr/>
        </p:nvSpPr>
        <p:spPr>
          <a:xfrm>
            <a:off x="8869680" y="3749040"/>
            <a:ext cx="274320" cy="320040"/>
          </a:xfrm>
          <a:prstGeom prst="upArrow">
            <a:avLst/>
          </a:prstGeom>
          <a:solidFill>
            <a:srgbClr val="B45309"/>
          </a:solidFill>
          <a:ln w="12700">
            <a:solidFill>
              <a:srgbClr val="333333"/>
            </a:solidFill>
            <a:prstDash val="solid"/>
          </a:ln>
        </p:spPr>
      </p:sp>
      <p:sp>
        <p:nvSpPr>
          <p:cNvPr id="12" name="Text 9"/>
          <p:cNvSpPr/>
          <p:nvPr/>
        </p:nvSpPr>
        <p:spPr>
          <a:xfrm>
            <a:off x="9235440" y="3703320"/>
            <a:ext cx="2286000" cy="777240"/>
          </a:xfrm>
          <a:prstGeom prst="rect">
            <a:avLst/>
          </a:prstGeom>
          <a:noFill/>
          <a:ln/>
        </p:spPr>
        <p:txBody>
          <a:bodyPr wrap="square" lIns="0" tIns="0" rIns="0" bIns="0" rtlCol="0" anchor="ctr"/>
          <a:lstStyle/>
          <a:p>
            <a:pPr marL="0" indent="0">
              <a:lnSpc>
                <a:spcPct val="130000"/>
              </a:lnSpc>
              <a:buNone/>
            </a:pPr>
            <a:r>
              <a:rPr lang="en-US" sz="1200" b="1" dirty="0">
                <a:solidFill>
                  <a:srgbClr val="1A2238"/>
                </a:solidFill>
                <a:latin typeface="Calibri" pitchFamily="34" charset="0"/>
                <a:ea typeface="Calibri" pitchFamily="34" charset="-122"/>
                <a:cs typeface="Calibri" pitchFamily="34" charset="-120"/>
              </a:rPr>
              <a:t>Gemini 3.1 Pro</a:t>
            </a:r>
            <a:r>
              <a:rPr lang="en-US" sz="1200" dirty="0">
                <a:solidFill>
                  <a:srgbClr val="334155"/>
                </a:solidFill>
                <a:latin typeface="Calibri" pitchFamily="34" charset="0"/>
                <a:ea typeface="Calibri" pitchFamily="34" charset="-122"/>
                <a:cs typeface="Calibri" pitchFamily="34" charset="-120"/>
              </a:rPr>
              <a:t> essentially unresponsive (+0.32).</a:t>
            </a:r>
            <a:endParaRPr lang="en-US" sz="1200" dirty="0"/>
          </a:p>
        </p:txBody>
      </p:sp>
      <p:sp>
        <p:nvSpPr>
          <p:cNvPr id="13" name="Shape 10"/>
          <p:cNvSpPr/>
          <p:nvPr/>
        </p:nvSpPr>
        <p:spPr>
          <a:xfrm>
            <a:off x="8778240" y="4645152"/>
            <a:ext cx="2651760" cy="0"/>
          </a:xfrm>
          <a:prstGeom prst="line">
            <a:avLst/>
          </a:prstGeom>
          <a:noFill/>
          <a:ln w="12700">
            <a:solidFill>
              <a:srgbClr val="E2E8F0"/>
            </a:solidFill>
            <a:prstDash val="solid"/>
          </a:ln>
        </p:spPr>
      </p:sp>
      <p:sp>
        <p:nvSpPr>
          <p:cNvPr id="14" name="Text 11"/>
          <p:cNvSpPr/>
          <p:nvPr/>
        </p:nvSpPr>
        <p:spPr>
          <a:xfrm>
            <a:off x="8778240" y="4773168"/>
            <a:ext cx="2743200" cy="1005840"/>
          </a:xfrm>
          <a:prstGeom prst="rect">
            <a:avLst/>
          </a:prstGeom>
          <a:noFill/>
          <a:ln/>
        </p:spPr>
        <p:txBody>
          <a:bodyPr wrap="square" lIns="0" tIns="0" rIns="0" bIns="0" rtlCol="0" anchor="ctr"/>
          <a:lstStyle/>
          <a:p>
            <a:pPr marL="0" indent="0">
              <a:lnSpc>
                <a:spcPct val="130000"/>
              </a:lnSpc>
              <a:buNone/>
            </a:pPr>
            <a:r>
              <a:rPr lang="en-US" sz="1200" dirty="0">
                <a:solidFill>
                  <a:srgbClr val="334155"/>
                </a:solidFill>
                <a:latin typeface="Calibri" pitchFamily="34" charset="0"/>
                <a:ea typeface="Calibri" pitchFamily="34" charset="-122"/>
                <a:cs typeface="Calibri" pitchFamily="34" charset="-120"/>
              </a:rPr>
              <a:t>Effect of remediation is </a:t>
            </a:r>
            <a:r>
              <a:rPr lang="en-US" sz="1200" b="1" dirty="0">
                <a:solidFill>
                  <a:srgbClr val="CC0000"/>
                </a:solidFill>
                <a:latin typeface="Calibri" pitchFamily="34" charset="0"/>
                <a:ea typeface="Calibri" pitchFamily="34" charset="-122"/>
                <a:cs typeface="Calibri" pitchFamily="34" charset="-120"/>
              </a:rPr>
              <a:t>strongly model-dependent.</a:t>
            </a:r>
            <a:endParaRPr lang="en-US" sz="1200" dirty="0"/>
          </a:p>
        </p:txBody>
      </p:sp>
      <p:sp>
        <p:nvSpPr>
          <p:cNvPr id="15" name="Shape 12"/>
          <p:cNvSpPr/>
          <p:nvPr/>
        </p:nvSpPr>
        <p:spPr>
          <a:xfrm>
            <a:off x="548640" y="6446520"/>
            <a:ext cx="11064240" cy="0"/>
          </a:xfrm>
          <a:prstGeom prst="line">
            <a:avLst/>
          </a:prstGeom>
          <a:noFill/>
          <a:ln w="9525">
            <a:solidFill>
              <a:srgbClr val="E2E8F0"/>
            </a:solidFill>
            <a:prstDash val="solid"/>
          </a:ln>
        </p:spPr>
      </p:sp>
      <p:sp>
        <p:nvSpPr>
          <p:cNvPr id="16" name="Text 13"/>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17" name="Text 14"/>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19 / 30</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RESULTS  ·  QUALITY SPLIT</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Internal vs external quality changes by model</a:t>
            </a:r>
            <a:endParaRPr lang="en-US" sz="2800" dirty="0"/>
          </a:p>
        </p:txBody>
      </p:sp>
      <p:pic>
        <p:nvPicPr>
          <p:cNvPr id="4" name="Image 0" descr="/home/claude/chart6_intext.png"/>
          <p:cNvPicPr>
            <a:picLocks noChangeAspect="1"/>
          </p:cNvPicPr>
          <p:nvPr/>
        </p:nvPicPr>
        <p:blipFill>
          <a:blip r:embed="rId3"/>
          <a:stretch>
            <a:fillRect/>
          </a:stretch>
        </p:blipFill>
        <p:spPr>
          <a:xfrm>
            <a:off x="365760" y="1463040"/>
            <a:ext cx="8046720" cy="4572000"/>
          </a:xfrm>
          <a:prstGeom prst="rect">
            <a:avLst/>
          </a:prstGeom>
        </p:spPr>
      </p:pic>
      <p:sp>
        <p:nvSpPr>
          <p:cNvPr id="5" name="Shape 2"/>
          <p:cNvSpPr/>
          <p:nvPr/>
        </p:nvSpPr>
        <p:spPr>
          <a:xfrm>
            <a:off x="8595360" y="1463040"/>
            <a:ext cx="3017520" cy="4572000"/>
          </a:xfrm>
          <a:prstGeom prst="rect">
            <a:avLst/>
          </a:prstGeom>
          <a:solidFill>
            <a:srgbClr val="1A2238"/>
          </a:solidFill>
          <a:ln w="12700">
            <a:solidFill>
              <a:srgbClr val="333333"/>
            </a:solidFill>
            <a:prstDash val="solid"/>
          </a:ln>
        </p:spPr>
      </p:sp>
      <p:sp>
        <p:nvSpPr>
          <p:cNvPr id="6" name="Text 3"/>
          <p:cNvSpPr/>
          <p:nvPr/>
        </p:nvSpPr>
        <p:spPr>
          <a:xfrm>
            <a:off x="8778240" y="1645920"/>
            <a:ext cx="2743200" cy="274320"/>
          </a:xfrm>
          <a:prstGeom prst="rect">
            <a:avLst/>
          </a:prstGeom>
          <a:noFill/>
          <a:ln/>
        </p:spPr>
        <p:txBody>
          <a:bodyPr wrap="square" lIns="0" tIns="0" rIns="0" bIns="0" rtlCol="0" anchor="ctr"/>
          <a:lstStyle/>
          <a:p>
            <a:pPr marL="0" indent="0">
              <a:buNone/>
            </a:pPr>
            <a:r>
              <a:rPr lang="en-US" sz="1000" b="1" kern="0" spc="400" dirty="0">
                <a:solidFill>
                  <a:srgbClr val="CC0000"/>
                </a:solidFill>
                <a:latin typeface="Calibri" pitchFamily="34" charset="0"/>
                <a:ea typeface="Calibri" pitchFamily="34" charset="-122"/>
                <a:cs typeface="Calibri" pitchFamily="34" charset="-120"/>
              </a:rPr>
              <a:t>WHY THIS MATTERS</a:t>
            </a:r>
            <a:endParaRPr lang="en-US" sz="1000" dirty="0"/>
          </a:p>
        </p:txBody>
      </p:sp>
      <p:sp>
        <p:nvSpPr>
          <p:cNvPr id="7" name="Text 4"/>
          <p:cNvSpPr/>
          <p:nvPr/>
        </p:nvSpPr>
        <p:spPr>
          <a:xfrm>
            <a:off x="8778240" y="1965960"/>
            <a:ext cx="2743200" cy="822960"/>
          </a:xfrm>
          <a:prstGeom prst="rect">
            <a:avLst/>
          </a:prstGeom>
          <a:noFill/>
          <a:ln/>
        </p:spPr>
        <p:txBody>
          <a:bodyPr wrap="square" lIns="0" tIns="0" rIns="0" bIns="0" rtlCol="0" anchor="ctr"/>
          <a:lstStyle/>
          <a:p>
            <a:pPr marL="0" indent="0">
              <a:lnSpc>
                <a:spcPct val="125000"/>
              </a:lnSpc>
              <a:buNone/>
            </a:pPr>
            <a:r>
              <a:rPr lang="en-US" sz="1300" b="1" dirty="0">
                <a:solidFill>
                  <a:srgbClr val="FFFFFF"/>
                </a:solidFill>
                <a:latin typeface="Calibri" pitchFamily="34" charset="0"/>
                <a:ea typeface="Calibri" pitchFamily="34" charset="-122"/>
                <a:cs typeface="Calibri" pitchFamily="34" charset="-120"/>
              </a:rPr>
              <a:t>Aggregate delta rate can hide a cross-quality trade-off.</a:t>
            </a:r>
            <a:endParaRPr lang="en-US" sz="1300" dirty="0"/>
          </a:p>
        </p:txBody>
      </p:sp>
      <p:sp>
        <p:nvSpPr>
          <p:cNvPr id="8" name="Shape 5"/>
          <p:cNvSpPr/>
          <p:nvPr/>
        </p:nvSpPr>
        <p:spPr>
          <a:xfrm>
            <a:off x="8778240" y="2926080"/>
            <a:ext cx="2651760" cy="0"/>
          </a:xfrm>
          <a:prstGeom prst="line">
            <a:avLst/>
          </a:prstGeom>
          <a:noFill/>
          <a:ln w="19050">
            <a:solidFill>
              <a:srgbClr val="CC0000"/>
            </a:solidFill>
            <a:prstDash val="solid"/>
          </a:ln>
        </p:spPr>
      </p:sp>
      <p:sp>
        <p:nvSpPr>
          <p:cNvPr id="9" name="Text 6"/>
          <p:cNvSpPr/>
          <p:nvPr/>
        </p:nvSpPr>
        <p:spPr>
          <a:xfrm>
            <a:off x="8778240" y="3108960"/>
            <a:ext cx="2743200" cy="274320"/>
          </a:xfrm>
          <a:prstGeom prst="rect">
            <a:avLst/>
          </a:prstGeom>
          <a:noFill/>
          <a:ln/>
        </p:spPr>
        <p:txBody>
          <a:bodyPr wrap="square" lIns="0" tIns="0" rIns="0" bIns="0" rtlCol="0" anchor="ctr"/>
          <a:lstStyle/>
          <a:p>
            <a:pPr marL="0" indent="0">
              <a:buNone/>
            </a:pPr>
            <a:r>
              <a:rPr lang="en-US" sz="1200" b="1" dirty="0">
                <a:solidFill>
                  <a:srgbClr val="CC0000"/>
                </a:solidFill>
                <a:latin typeface="Calibri" pitchFamily="34" charset="0"/>
                <a:ea typeface="Calibri" pitchFamily="34" charset="-122"/>
                <a:cs typeface="Calibri" pitchFamily="34" charset="-120"/>
              </a:rPr>
              <a:t>ChatGPT</a:t>
            </a:r>
            <a:endParaRPr lang="en-US" sz="1200" dirty="0"/>
          </a:p>
        </p:txBody>
      </p:sp>
      <p:sp>
        <p:nvSpPr>
          <p:cNvPr id="10" name="Text 7"/>
          <p:cNvSpPr/>
          <p:nvPr/>
        </p:nvSpPr>
        <p:spPr>
          <a:xfrm>
            <a:off x="8778240" y="3383280"/>
            <a:ext cx="2743200" cy="502920"/>
          </a:xfrm>
          <a:prstGeom prst="rect">
            <a:avLst/>
          </a:prstGeom>
          <a:noFill/>
          <a:ln/>
        </p:spPr>
        <p:txBody>
          <a:bodyPr wrap="square" lIns="0" tIns="0" rIns="0" bIns="0" rtlCol="0" anchor="ctr"/>
          <a:lstStyle/>
          <a:p>
            <a:pPr marL="0" indent="0">
              <a:lnSpc>
                <a:spcPct val="130000"/>
              </a:lnSpc>
              <a:buNone/>
            </a:pPr>
            <a:r>
              <a:rPr lang="en-US" sz="1100" dirty="0">
                <a:solidFill>
                  <a:srgbClr val="FFFFFF"/>
                </a:solidFill>
                <a:latin typeface="Calibri" pitchFamily="34" charset="0"/>
                <a:ea typeface="Calibri" pitchFamily="34" charset="-122"/>
                <a:cs typeface="Calibri" pitchFamily="34" charset="-120"/>
              </a:rPr>
              <a:t>External −7 (safer) but internal +9 (docs regress).</a:t>
            </a:r>
            <a:endParaRPr lang="en-US" sz="1100" dirty="0"/>
          </a:p>
        </p:txBody>
      </p:sp>
      <p:sp>
        <p:nvSpPr>
          <p:cNvPr id="11" name="Text 8"/>
          <p:cNvSpPr/>
          <p:nvPr/>
        </p:nvSpPr>
        <p:spPr>
          <a:xfrm>
            <a:off x="8778240" y="3931920"/>
            <a:ext cx="2743200" cy="274320"/>
          </a:xfrm>
          <a:prstGeom prst="rect">
            <a:avLst/>
          </a:prstGeom>
          <a:noFill/>
          <a:ln/>
        </p:spPr>
        <p:txBody>
          <a:bodyPr wrap="square" lIns="0" tIns="0" rIns="0" bIns="0" rtlCol="0" anchor="ctr"/>
          <a:lstStyle/>
          <a:p>
            <a:pPr marL="0" indent="0">
              <a:buNone/>
            </a:pPr>
            <a:r>
              <a:rPr lang="en-US" sz="1200" b="1" dirty="0">
                <a:solidFill>
                  <a:srgbClr val="CC0000"/>
                </a:solidFill>
                <a:latin typeface="Calibri" pitchFamily="34" charset="0"/>
                <a:ea typeface="Calibri" pitchFamily="34" charset="-122"/>
                <a:cs typeface="Calibri" pitchFamily="34" charset="-120"/>
              </a:rPr>
              <a:t>DeepSeek</a:t>
            </a:r>
            <a:endParaRPr lang="en-US" sz="1200" dirty="0"/>
          </a:p>
        </p:txBody>
      </p:sp>
      <p:sp>
        <p:nvSpPr>
          <p:cNvPr id="12" name="Text 9"/>
          <p:cNvSpPr/>
          <p:nvPr/>
        </p:nvSpPr>
        <p:spPr>
          <a:xfrm>
            <a:off x="8778240" y="4206240"/>
            <a:ext cx="2743200" cy="502920"/>
          </a:xfrm>
          <a:prstGeom prst="rect">
            <a:avLst/>
          </a:prstGeom>
          <a:noFill/>
          <a:ln/>
        </p:spPr>
        <p:txBody>
          <a:bodyPr wrap="square" lIns="0" tIns="0" rIns="0" bIns="0" rtlCol="0" anchor="ctr"/>
          <a:lstStyle/>
          <a:p>
            <a:pPr marL="0" indent="0">
              <a:lnSpc>
                <a:spcPct val="130000"/>
              </a:lnSpc>
              <a:buNone/>
            </a:pPr>
            <a:r>
              <a:rPr lang="en-US" sz="1100" dirty="0">
                <a:solidFill>
                  <a:srgbClr val="FFFFFF"/>
                </a:solidFill>
                <a:latin typeface="Calibri" pitchFamily="34" charset="0"/>
                <a:ea typeface="Calibri" pitchFamily="34" charset="-122"/>
                <a:cs typeface="Calibri" pitchFamily="34" charset="-120"/>
              </a:rPr>
              <a:t>Both internal and external decline (−34 / −10).</a:t>
            </a:r>
            <a:endParaRPr lang="en-US" sz="1100" dirty="0"/>
          </a:p>
        </p:txBody>
      </p:sp>
      <p:sp>
        <p:nvSpPr>
          <p:cNvPr id="13" name="Text 10"/>
          <p:cNvSpPr/>
          <p:nvPr/>
        </p:nvSpPr>
        <p:spPr>
          <a:xfrm>
            <a:off x="8778240" y="4709160"/>
            <a:ext cx="2743200" cy="274320"/>
          </a:xfrm>
          <a:prstGeom prst="rect">
            <a:avLst/>
          </a:prstGeom>
          <a:noFill/>
          <a:ln/>
        </p:spPr>
        <p:txBody>
          <a:bodyPr wrap="square" lIns="0" tIns="0" rIns="0" bIns="0" rtlCol="0" anchor="ctr"/>
          <a:lstStyle/>
          <a:p>
            <a:pPr marL="0" indent="0">
              <a:buNone/>
            </a:pPr>
            <a:r>
              <a:rPr lang="en-US" sz="1200" b="1" dirty="0">
                <a:solidFill>
                  <a:srgbClr val="CC0000"/>
                </a:solidFill>
                <a:latin typeface="Calibri" pitchFamily="34" charset="0"/>
                <a:ea typeface="Calibri" pitchFamily="34" charset="-122"/>
                <a:cs typeface="Calibri" pitchFamily="34" charset="-120"/>
              </a:rPr>
              <a:t>Claude</a:t>
            </a:r>
            <a:endParaRPr lang="en-US" sz="1200" dirty="0"/>
          </a:p>
        </p:txBody>
      </p:sp>
      <p:sp>
        <p:nvSpPr>
          <p:cNvPr id="14" name="Text 11"/>
          <p:cNvSpPr/>
          <p:nvPr/>
        </p:nvSpPr>
        <p:spPr>
          <a:xfrm>
            <a:off x="8778240" y="4983480"/>
            <a:ext cx="2743200" cy="502920"/>
          </a:xfrm>
          <a:prstGeom prst="rect">
            <a:avLst/>
          </a:prstGeom>
          <a:noFill/>
          <a:ln/>
        </p:spPr>
        <p:txBody>
          <a:bodyPr wrap="square" lIns="0" tIns="0" rIns="0" bIns="0" rtlCol="0" anchor="ctr"/>
          <a:lstStyle/>
          <a:p>
            <a:pPr marL="0" indent="0">
              <a:lnSpc>
                <a:spcPct val="130000"/>
              </a:lnSpc>
              <a:buNone/>
            </a:pPr>
            <a:r>
              <a:rPr lang="en-US" sz="1100" dirty="0">
                <a:solidFill>
                  <a:srgbClr val="FFFFFF"/>
                </a:solidFill>
                <a:latin typeface="Calibri" pitchFamily="34" charset="0"/>
                <a:ea typeface="Calibri" pitchFamily="34" charset="-122"/>
                <a:cs typeface="Calibri" pitchFamily="34" charset="-120"/>
              </a:rPr>
              <a:t>Both decline (−14 / −11) from a lower baseline.</a:t>
            </a:r>
            <a:endParaRPr lang="en-US" sz="1100" dirty="0"/>
          </a:p>
        </p:txBody>
      </p:sp>
      <p:sp>
        <p:nvSpPr>
          <p:cNvPr id="15" name="Shape 12"/>
          <p:cNvSpPr/>
          <p:nvPr/>
        </p:nvSpPr>
        <p:spPr>
          <a:xfrm>
            <a:off x="548640" y="6446520"/>
            <a:ext cx="11064240" cy="0"/>
          </a:xfrm>
          <a:prstGeom prst="line">
            <a:avLst/>
          </a:prstGeom>
          <a:noFill/>
          <a:ln w="9525">
            <a:solidFill>
              <a:srgbClr val="E2E8F0"/>
            </a:solidFill>
            <a:prstDash val="solid"/>
          </a:ln>
        </p:spPr>
      </p:sp>
      <p:sp>
        <p:nvSpPr>
          <p:cNvPr id="16" name="Text 13"/>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17" name="Text 14"/>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20 / 30</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RESULTS  ·  OUTCOMES</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Distribution of pair-level classifications</a:t>
            </a:r>
            <a:endParaRPr lang="en-US" sz="2800" dirty="0"/>
          </a:p>
        </p:txBody>
      </p:sp>
      <p:pic>
        <p:nvPicPr>
          <p:cNvPr id="4" name="Image 0" descr="/home/claude/chart3_slide9.png"/>
          <p:cNvPicPr>
            <a:picLocks noChangeAspect="1"/>
          </p:cNvPicPr>
          <p:nvPr/>
        </p:nvPicPr>
        <p:blipFill>
          <a:blip r:embed="rId3"/>
          <a:stretch>
            <a:fillRect/>
          </a:stretch>
        </p:blipFill>
        <p:spPr>
          <a:xfrm>
            <a:off x="548640" y="1463040"/>
            <a:ext cx="7863840" cy="4572000"/>
          </a:xfrm>
          <a:prstGeom prst="rect">
            <a:avLst/>
          </a:prstGeom>
        </p:spPr>
      </p:pic>
      <p:sp>
        <p:nvSpPr>
          <p:cNvPr id="5" name="Shape 2"/>
          <p:cNvSpPr/>
          <p:nvPr/>
        </p:nvSpPr>
        <p:spPr>
          <a:xfrm>
            <a:off x="8595360" y="1463040"/>
            <a:ext cx="3017520" cy="4572000"/>
          </a:xfrm>
          <a:prstGeom prst="rect">
            <a:avLst/>
          </a:prstGeom>
          <a:solidFill>
            <a:srgbClr val="1A2238"/>
          </a:solidFill>
          <a:ln w="12700">
            <a:solidFill>
              <a:srgbClr val="333333"/>
            </a:solidFill>
            <a:prstDash val="solid"/>
          </a:ln>
        </p:spPr>
      </p:sp>
      <p:sp>
        <p:nvSpPr>
          <p:cNvPr id="6" name="Text 3"/>
          <p:cNvSpPr/>
          <p:nvPr/>
        </p:nvSpPr>
        <p:spPr>
          <a:xfrm>
            <a:off x="8778240" y="1645920"/>
            <a:ext cx="2743200" cy="274320"/>
          </a:xfrm>
          <a:prstGeom prst="rect">
            <a:avLst/>
          </a:prstGeom>
          <a:noFill/>
          <a:ln/>
        </p:spPr>
        <p:txBody>
          <a:bodyPr wrap="square" lIns="0" tIns="0" rIns="0" bIns="0" rtlCol="0" anchor="ctr"/>
          <a:lstStyle/>
          <a:p>
            <a:pPr marL="0" indent="0">
              <a:buNone/>
            </a:pPr>
            <a:r>
              <a:rPr lang="en-US" sz="1000" b="1" kern="0" spc="400" dirty="0">
                <a:solidFill>
                  <a:srgbClr val="CC0000"/>
                </a:solidFill>
                <a:latin typeface="Calibri" pitchFamily="34" charset="0"/>
                <a:ea typeface="Calibri" pitchFamily="34" charset="-122"/>
                <a:cs typeface="Calibri" pitchFamily="34" charset="-120"/>
              </a:rPr>
              <a:t>KEY OBSERVATION</a:t>
            </a:r>
            <a:endParaRPr lang="en-US" sz="1000" dirty="0"/>
          </a:p>
        </p:txBody>
      </p:sp>
      <p:sp>
        <p:nvSpPr>
          <p:cNvPr id="7" name="Text 4"/>
          <p:cNvSpPr/>
          <p:nvPr/>
        </p:nvSpPr>
        <p:spPr>
          <a:xfrm>
            <a:off x="8778240" y="1993392"/>
            <a:ext cx="2743200" cy="868680"/>
          </a:xfrm>
          <a:prstGeom prst="rect">
            <a:avLst/>
          </a:prstGeom>
          <a:noFill/>
          <a:ln/>
        </p:spPr>
        <p:txBody>
          <a:bodyPr wrap="square" lIns="0" tIns="0" rIns="0" bIns="0" rtlCol="0" anchor="ctr"/>
          <a:lstStyle/>
          <a:p>
            <a:pPr marL="0" indent="0">
              <a:lnSpc>
                <a:spcPct val="125000"/>
              </a:lnSpc>
              <a:buNone/>
            </a:pPr>
            <a:r>
              <a:rPr lang="en-US" sz="1300" b="1" dirty="0">
                <a:solidFill>
                  <a:srgbClr val="FFFFFF"/>
                </a:solidFill>
                <a:latin typeface="Calibri" pitchFamily="34" charset="0"/>
                <a:ea typeface="Calibri" pitchFamily="34" charset="-122"/>
                <a:cs typeface="Calibri" pitchFamily="34" charset="-120"/>
              </a:rPr>
              <a:t>The largest bucket for every model is quality-equivalent.</a:t>
            </a:r>
            <a:endParaRPr lang="en-US" sz="1300" dirty="0"/>
          </a:p>
        </p:txBody>
      </p:sp>
      <p:sp>
        <p:nvSpPr>
          <p:cNvPr id="8" name="Text 5"/>
          <p:cNvSpPr/>
          <p:nvPr/>
        </p:nvSpPr>
        <p:spPr>
          <a:xfrm>
            <a:off x="8778240" y="2971800"/>
            <a:ext cx="2743200" cy="1645920"/>
          </a:xfrm>
          <a:prstGeom prst="rect">
            <a:avLst/>
          </a:prstGeom>
          <a:noFill/>
          <a:ln/>
        </p:spPr>
        <p:txBody>
          <a:bodyPr wrap="square" lIns="0" tIns="0" rIns="0" bIns="0" rtlCol="0" anchor="ctr"/>
          <a:lstStyle/>
          <a:p>
            <a:pPr marL="0" indent="0">
              <a:lnSpc>
                <a:spcPct val="135000"/>
              </a:lnSpc>
              <a:buNone/>
            </a:pPr>
            <a:r>
              <a:rPr lang="en-US" sz="1100" dirty="0">
                <a:solidFill>
                  <a:srgbClr val="CADCFC"/>
                </a:solidFill>
                <a:latin typeface="Calibri" pitchFamily="34" charset="0"/>
                <a:ea typeface="Calibri" pitchFamily="34" charset="-122"/>
                <a:cs typeface="Calibri" pitchFamily="34" charset="-120"/>
              </a:rPr>
              <a:t>For a sizable fraction of SonarQube findings, the C-level fix does not perturb what Clippy sees in the Rust output.</a:t>
            </a:r>
            <a:endParaRPr lang="en-US" sz="1100" dirty="0"/>
          </a:p>
        </p:txBody>
      </p:sp>
      <p:sp>
        <p:nvSpPr>
          <p:cNvPr id="9" name="Shape 6"/>
          <p:cNvSpPr/>
          <p:nvPr/>
        </p:nvSpPr>
        <p:spPr>
          <a:xfrm>
            <a:off x="8778240" y="4754880"/>
            <a:ext cx="1097280" cy="0"/>
          </a:xfrm>
          <a:prstGeom prst="line">
            <a:avLst/>
          </a:prstGeom>
          <a:noFill/>
          <a:ln w="19050">
            <a:solidFill>
              <a:srgbClr val="CC0000"/>
            </a:solidFill>
            <a:prstDash val="solid"/>
          </a:ln>
        </p:spPr>
      </p:sp>
      <p:sp>
        <p:nvSpPr>
          <p:cNvPr id="10" name="Text 7"/>
          <p:cNvSpPr/>
          <p:nvPr/>
        </p:nvSpPr>
        <p:spPr>
          <a:xfrm>
            <a:off x="8778240" y="4892040"/>
            <a:ext cx="2743200" cy="868680"/>
          </a:xfrm>
          <a:prstGeom prst="rect">
            <a:avLst/>
          </a:prstGeom>
          <a:noFill/>
          <a:ln/>
        </p:spPr>
        <p:txBody>
          <a:bodyPr wrap="square" lIns="0" tIns="0" rIns="0" bIns="0" rtlCol="0" anchor="ctr"/>
          <a:lstStyle/>
          <a:p>
            <a:pPr marL="0" indent="0">
              <a:lnSpc>
                <a:spcPct val="130000"/>
              </a:lnSpc>
              <a:buNone/>
            </a:pPr>
            <a:r>
              <a:rPr lang="en-US" sz="1100" i="1" dirty="0">
                <a:solidFill>
                  <a:srgbClr val="FFFFFF"/>
                </a:solidFill>
                <a:latin typeface="Calibri" pitchFamily="34" charset="0"/>
                <a:ea typeface="Calibri" pitchFamily="34" charset="-122"/>
                <a:cs typeface="Calibri" pitchFamily="34" charset="-120"/>
              </a:rPr>
              <a:t>DeepSeek: 13 improvements vs. 6 regressions, the strongest profile.</a:t>
            </a:r>
            <a:endParaRPr lang="en-US" sz="1100" dirty="0"/>
          </a:p>
        </p:txBody>
      </p:sp>
      <p:sp>
        <p:nvSpPr>
          <p:cNvPr id="11" name="Shape 8"/>
          <p:cNvSpPr/>
          <p:nvPr/>
        </p:nvSpPr>
        <p:spPr>
          <a:xfrm>
            <a:off x="548640" y="6446520"/>
            <a:ext cx="11064240" cy="0"/>
          </a:xfrm>
          <a:prstGeom prst="line">
            <a:avLst/>
          </a:prstGeom>
          <a:noFill/>
          <a:ln w="9525">
            <a:solidFill>
              <a:srgbClr val="E2E8F0"/>
            </a:solidFill>
            <a:prstDash val="solid"/>
          </a:ln>
        </p:spPr>
      </p:sp>
      <p:sp>
        <p:nvSpPr>
          <p:cNvPr id="12" name="Text 9"/>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13" name="Text 10"/>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21 / 30</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RESULTS  ·  LINT-LEVEL</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Which Clippy lints actually respond to remediation</a:t>
            </a:r>
            <a:endParaRPr lang="en-US" sz="2800" dirty="0"/>
          </a:p>
        </p:txBody>
      </p:sp>
      <p:sp>
        <p:nvSpPr>
          <p:cNvPr id="4" name="Shape 2"/>
          <p:cNvSpPr/>
          <p:nvPr/>
        </p:nvSpPr>
        <p:spPr>
          <a:xfrm>
            <a:off x="5438431" y="1508760"/>
            <a:ext cx="0" cy="4041648"/>
          </a:xfrm>
          <a:prstGeom prst="line">
            <a:avLst/>
          </a:prstGeom>
          <a:noFill/>
          <a:ln w="12700">
            <a:solidFill>
              <a:srgbClr val="64748B"/>
            </a:solidFill>
            <a:prstDash val="solid"/>
          </a:ln>
        </p:spPr>
      </p:sp>
      <p:sp>
        <p:nvSpPr>
          <p:cNvPr id="5" name="Shape 3"/>
          <p:cNvSpPr/>
          <p:nvPr/>
        </p:nvSpPr>
        <p:spPr>
          <a:xfrm>
            <a:off x="2830143" y="1508760"/>
            <a:ext cx="0" cy="3950208"/>
          </a:xfrm>
          <a:prstGeom prst="line">
            <a:avLst/>
          </a:prstGeom>
          <a:noFill/>
          <a:ln w="6350">
            <a:solidFill>
              <a:srgbClr val="E2E8F0"/>
            </a:solidFill>
            <a:prstDash val="solid"/>
          </a:ln>
        </p:spPr>
      </p:sp>
      <p:sp>
        <p:nvSpPr>
          <p:cNvPr id="6" name="Text 4"/>
          <p:cNvSpPr/>
          <p:nvPr/>
        </p:nvSpPr>
        <p:spPr>
          <a:xfrm>
            <a:off x="2464383" y="5577840"/>
            <a:ext cx="731520" cy="228600"/>
          </a:xfrm>
          <a:prstGeom prst="rect">
            <a:avLst/>
          </a:prstGeom>
          <a:noFill/>
          <a:ln/>
        </p:spPr>
        <p:txBody>
          <a:bodyPr wrap="square" lIns="0" tIns="0" rIns="0" bIns="0" rtlCol="0" anchor="ctr"/>
          <a:lstStyle/>
          <a:p>
            <a:pPr marL="0" indent="0" algn="ctr">
              <a:buNone/>
            </a:pPr>
            <a:r>
              <a:rPr lang="en-US" sz="900" dirty="0">
                <a:solidFill>
                  <a:srgbClr val="64748B"/>
                </a:solidFill>
                <a:latin typeface="Calibri" pitchFamily="34" charset="0"/>
                <a:ea typeface="Calibri" pitchFamily="34" charset="-122"/>
                <a:cs typeface="Calibri" pitchFamily="34" charset="-120"/>
              </a:rPr>
              <a:t>-30</a:t>
            </a:r>
            <a:endParaRPr lang="en-US" sz="900" dirty="0"/>
          </a:p>
        </p:txBody>
      </p:sp>
      <p:sp>
        <p:nvSpPr>
          <p:cNvPr id="7" name="Shape 5"/>
          <p:cNvSpPr/>
          <p:nvPr/>
        </p:nvSpPr>
        <p:spPr>
          <a:xfrm>
            <a:off x="3699572" y="1508760"/>
            <a:ext cx="0" cy="3950208"/>
          </a:xfrm>
          <a:prstGeom prst="line">
            <a:avLst/>
          </a:prstGeom>
          <a:noFill/>
          <a:ln w="6350">
            <a:solidFill>
              <a:srgbClr val="E2E8F0"/>
            </a:solidFill>
            <a:prstDash val="solid"/>
          </a:ln>
        </p:spPr>
      </p:sp>
      <p:sp>
        <p:nvSpPr>
          <p:cNvPr id="8" name="Text 6"/>
          <p:cNvSpPr/>
          <p:nvPr/>
        </p:nvSpPr>
        <p:spPr>
          <a:xfrm>
            <a:off x="3333812" y="5577840"/>
            <a:ext cx="731520" cy="228600"/>
          </a:xfrm>
          <a:prstGeom prst="rect">
            <a:avLst/>
          </a:prstGeom>
          <a:noFill/>
          <a:ln/>
        </p:spPr>
        <p:txBody>
          <a:bodyPr wrap="square" lIns="0" tIns="0" rIns="0" bIns="0" rtlCol="0" anchor="ctr"/>
          <a:lstStyle/>
          <a:p>
            <a:pPr marL="0" indent="0" algn="ctr">
              <a:buNone/>
            </a:pPr>
            <a:r>
              <a:rPr lang="en-US" sz="900" dirty="0">
                <a:solidFill>
                  <a:srgbClr val="64748B"/>
                </a:solidFill>
                <a:latin typeface="Calibri" pitchFamily="34" charset="0"/>
                <a:ea typeface="Calibri" pitchFamily="34" charset="-122"/>
                <a:cs typeface="Calibri" pitchFamily="34" charset="-120"/>
              </a:rPr>
              <a:t>-20</a:t>
            </a:r>
            <a:endParaRPr lang="en-US" sz="900" dirty="0"/>
          </a:p>
        </p:txBody>
      </p:sp>
      <p:sp>
        <p:nvSpPr>
          <p:cNvPr id="9" name="Shape 7"/>
          <p:cNvSpPr/>
          <p:nvPr/>
        </p:nvSpPr>
        <p:spPr>
          <a:xfrm>
            <a:off x="4569002" y="1508760"/>
            <a:ext cx="0" cy="3950208"/>
          </a:xfrm>
          <a:prstGeom prst="line">
            <a:avLst/>
          </a:prstGeom>
          <a:noFill/>
          <a:ln w="6350">
            <a:solidFill>
              <a:srgbClr val="E2E8F0"/>
            </a:solidFill>
            <a:prstDash val="solid"/>
          </a:ln>
        </p:spPr>
      </p:sp>
      <p:sp>
        <p:nvSpPr>
          <p:cNvPr id="10" name="Text 8"/>
          <p:cNvSpPr/>
          <p:nvPr/>
        </p:nvSpPr>
        <p:spPr>
          <a:xfrm>
            <a:off x="4203242" y="5577840"/>
            <a:ext cx="731520" cy="228600"/>
          </a:xfrm>
          <a:prstGeom prst="rect">
            <a:avLst/>
          </a:prstGeom>
          <a:noFill/>
          <a:ln/>
        </p:spPr>
        <p:txBody>
          <a:bodyPr wrap="square" lIns="0" tIns="0" rIns="0" bIns="0" rtlCol="0" anchor="ctr"/>
          <a:lstStyle/>
          <a:p>
            <a:pPr marL="0" indent="0" algn="ctr">
              <a:buNone/>
            </a:pPr>
            <a:r>
              <a:rPr lang="en-US" sz="900" dirty="0">
                <a:solidFill>
                  <a:srgbClr val="64748B"/>
                </a:solidFill>
                <a:latin typeface="Calibri" pitchFamily="34" charset="0"/>
                <a:ea typeface="Calibri" pitchFamily="34" charset="-122"/>
                <a:cs typeface="Calibri" pitchFamily="34" charset="-120"/>
              </a:rPr>
              <a:t>-10</a:t>
            </a:r>
            <a:endParaRPr lang="en-US" sz="900" dirty="0"/>
          </a:p>
        </p:txBody>
      </p:sp>
      <p:sp>
        <p:nvSpPr>
          <p:cNvPr id="11" name="Text 9"/>
          <p:cNvSpPr/>
          <p:nvPr/>
        </p:nvSpPr>
        <p:spPr>
          <a:xfrm>
            <a:off x="5072671" y="5577840"/>
            <a:ext cx="731520" cy="228600"/>
          </a:xfrm>
          <a:prstGeom prst="rect">
            <a:avLst/>
          </a:prstGeom>
          <a:noFill/>
          <a:ln/>
        </p:spPr>
        <p:txBody>
          <a:bodyPr wrap="square" lIns="0" tIns="0" rIns="0" bIns="0" rtlCol="0" anchor="ctr"/>
          <a:lstStyle/>
          <a:p>
            <a:pPr marL="0" indent="0" algn="ctr">
              <a:buNone/>
            </a:pPr>
            <a:r>
              <a:rPr lang="en-US" sz="900" dirty="0">
                <a:solidFill>
                  <a:srgbClr val="64748B"/>
                </a:solidFill>
                <a:latin typeface="Calibri" pitchFamily="34" charset="0"/>
                <a:ea typeface="Calibri" pitchFamily="34" charset="-122"/>
                <a:cs typeface="Calibri" pitchFamily="34" charset="-120"/>
              </a:rPr>
              <a:t>0</a:t>
            </a:r>
            <a:endParaRPr lang="en-US" sz="900" dirty="0"/>
          </a:p>
        </p:txBody>
      </p:sp>
      <p:sp>
        <p:nvSpPr>
          <p:cNvPr id="12" name="Shape 10"/>
          <p:cNvSpPr/>
          <p:nvPr/>
        </p:nvSpPr>
        <p:spPr>
          <a:xfrm>
            <a:off x="6307861" y="1508760"/>
            <a:ext cx="0" cy="3950208"/>
          </a:xfrm>
          <a:prstGeom prst="line">
            <a:avLst/>
          </a:prstGeom>
          <a:noFill/>
          <a:ln w="6350">
            <a:solidFill>
              <a:srgbClr val="E2E8F0"/>
            </a:solidFill>
            <a:prstDash val="solid"/>
          </a:ln>
        </p:spPr>
      </p:sp>
      <p:sp>
        <p:nvSpPr>
          <p:cNvPr id="13" name="Text 11"/>
          <p:cNvSpPr/>
          <p:nvPr/>
        </p:nvSpPr>
        <p:spPr>
          <a:xfrm>
            <a:off x="5942101" y="5577840"/>
            <a:ext cx="731520" cy="228600"/>
          </a:xfrm>
          <a:prstGeom prst="rect">
            <a:avLst/>
          </a:prstGeom>
          <a:noFill/>
          <a:ln/>
        </p:spPr>
        <p:txBody>
          <a:bodyPr wrap="square" lIns="0" tIns="0" rIns="0" bIns="0" rtlCol="0" anchor="ctr"/>
          <a:lstStyle/>
          <a:p>
            <a:pPr marL="0" indent="0" algn="ctr">
              <a:buNone/>
            </a:pPr>
            <a:r>
              <a:rPr lang="en-US" sz="900" dirty="0">
                <a:solidFill>
                  <a:srgbClr val="64748B"/>
                </a:solidFill>
                <a:latin typeface="Calibri" pitchFamily="34" charset="0"/>
                <a:ea typeface="Calibri" pitchFamily="34" charset="-122"/>
                <a:cs typeface="Calibri" pitchFamily="34" charset="-120"/>
              </a:rPr>
              <a:t>10</a:t>
            </a:r>
            <a:endParaRPr lang="en-US" sz="900" dirty="0"/>
          </a:p>
        </p:txBody>
      </p:sp>
      <p:sp>
        <p:nvSpPr>
          <p:cNvPr id="14" name="Shape 12"/>
          <p:cNvSpPr/>
          <p:nvPr/>
        </p:nvSpPr>
        <p:spPr>
          <a:xfrm>
            <a:off x="7177290" y="1508760"/>
            <a:ext cx="0" cy="3950208"/>
          </a:xfrm>
          <a:prstGeom prst="line">
            <a:avLst/>
          </a:prstGeom>
          <a:noFill/>
          <a:ln w="6350">
            <a:solidFill>
              <a:srgbClr val="E2E8F0"/>
            </a:solidFill>
            <a:prstDash val="solid"/>
          </a:ln>
        </p:spPr>
      </p:sp>
      <p:sp>
        <p:nvSpPr>
          <p:cNvPr id="15" name="Text 13"/>
          <p:cNvSpPr/>
          <p:nvPr/>
        </p:nvSpPr>
        <p:spPr>
          <a:xfrm>
            <a:off x="6811530" y="5577840"/>
            <a:ext cx="731520" cy="228600"/>
          </a:xfrm>
          <a:prstGeom prst="rect">
            <a:avLst/>
          </a:prstGeom>
          <a:noFill/>
          <a:ln/>
        </p:spPr>
        <p:txBody>
          <a:bodyPr wrap="square" lIns="0" tIns="0" rIns="0" bIns="0" rtlCol="0" anchor="ctr"/>
          <a:lstStyle/>
          <a:p>
            <a:pPr marL="0" indent="0" algn="ctr">
              <a:buNone/>
            </a:pPr>
            <a:r>
              <a:rPr lang="en-US" sz="900" dirty="0">
                <a:solidFill>
                  <a:srgbClr val="64748B"/>
                </a:solidFill>
                <a:latin typeface="Calibri" pitchFamily="34" charset="0"/>
                <a:ea typeface="Calibri" pitchFamily="34" charset="-122"/>
                <a:cs typeface="Calibri" pitchFamily="34" charset="-120"/>
              </a:rPr>
              <a:t>20</a:t>
            </a:r>
            <a:endParaRPr lang="en-US" sz="900" dirty="0"/>
          </a:p>
        </p:txBody>
      </p:sp>
      <p:sp>
        <p:nvSpPr>
          <p:cNvPr id="16" name="Shape 14"/>
          <p:cNvSpPr/>
          <p:nvPr/>
        </p:nvSpPr>
        <p:spPr>
          <a:xfrm>
            <a:off x="8046720" y="1508760"/>
            <a:ext cx="0" cy="3950208"/>
          </a:xfrm>
          <a:prstGeom prst="line">
            <a:avLst/>
          </a:prstGeom>
          <a:noFill/>
          <a:ln w="6350">
            <a:solidFill>
              <a:srgbClr val="E2E8F0"/>
            </a:solidFill>
            <a:prstDash val="solid"/>
          </a:ln>
        </p:spPr>
      </p:sp>
      <p:sp>
        <p:nvSpPr>
          <p:cNvPr id="17" name="Text 15"/>
          <p:cNvSpPr/>
          <p:nvPr/>
        </p:nvSpPr>
        <p:spPr>
          <a:xfrm>
            <a:off x="7680960" y="5577840"/>
            <a:ext cx="731520" cy="228600"/>
          </a:xfrm>
          <a:prstGeom prst="rect">
            <a:avLst/>
          </a:prstGeom>
          <a:noFill/>
          <a:ln/>
        </p:spPr>
        <p:txBody>
          <a:bodyPr wrap="square" lIns="0" tIns="0" rIns="0" bIns="0" rtlCol="0" anchor="ctr"/>
          <a:lstStyle/>
          <a:p>
            <a:pPr marL="0" indent="0" algn="ctr">
              <a:buNone/>
            </a:pPr>
            <a:r>
              <a:rPr lang="en-US" sz="900" dirty="0">
                <a:solidFill>
                  <a:srgbClr val="64748B"/>
                </a:solidFill>
                <a:latin typeface="Calibri" pitchFamily="34" charset="0"/>
                <a:ea typeface="Calibri" pitchFamily="34" charset="-122"/>
                <a:cs typeface="Calibri" pitchFamily="34" charset="-120"/>
              </a:rPr>
              <a:t>30</a:t>
            </a:r>
            <a:endParaRPr lang="en-US" sz="900" dirty="0"/>
          </a:p>
        </p:txBody>
      </p:sp>
      <p:sp>
        <p:nvSpPr>
          <p:cNvPr id="18" name="Text 16"/>
          <p:cNvSpPr/>
          <p:nvPr/>
        </p:nvSpPr>
        <p:spPr>
          <a:xfrm>
            <a:off x="2743200" y="5852160"/>
            <a:ext cx="5303520" cy="274320"/>
          </a:xfrm>
          <a:prstGeom prst="rect">
            <a:avLst/>
          </a:prstGeom>
          <a:noFill/>
          <a:ln/>
        </p:spPr>
        <p:txBody>
          <a:bodyPr wrap="square" lIns="0" tIns="0" rIns="0" bIns="0" rtlCol="0" anchor="ctr"/>
          <a:lstStyle/>
          <a:p>
            <a:pPr marL="0" indent="0" algn="ctr">
              <a:buNone/>
            </a:pPr>
            <a:r>
              <a:rPr lang="en-US" sz="1000" i="1" dirty="0">
                <a:solidFill>
                  <a:srgbClr val="64748B"/>
                </a:solidFill>
                <a:latin typeface="Calibri" pitchFamily="34" charset="0"/>
                <a:ea typeface="Calibri" pitchFamily="34" charset="-122"/>
                <a:cs typeface="Calibri" pitchFamily="34" charset="-120"/>
              </a:rPr>
              <a:t>aggregate delta count  ·  negative values indicate improvement</a:t>
            </a:r>
            <a:endParaRPr lang="en-US" sz="1000" dirty="0"/>
          </a:p>
        </p:txBody>
      </p:sp>
      <p:sp>
        <p:nvSpPr>
          <p:cNvPr id="19" name="Text 17"/>
          <p:cNvSpPr/>
          <p:nvPr/>
        </p:nvSpPr>
        <p:spPr>
          <a:xfrm>
            <a:off x="548640" y="1554480"/>
            <a:ext cx="2103120" cy="347472"/>
          </a:xfrm>
          <a:prstGeom prst="rect">
            <a:avLst/>
          </a:prstGeom>
          <a:noFill/>
          <a:ln/>
        </p:spPr>
        <p:txBody>
          <a:bodyPr wrap="square" lIns="0" tIns="0" rIns="0" bIns="0" rtlCol="0" anchor="ctr"/>
          <a:lstStyle/>
          <a:p>
            <a:pPr marL="0" indent="0" algn="r">
              <a:buNone/>
            </a:pPr>
            <a:r>
              <a:rPr lang="en-US" sz="1100" dirty="0">
                <a:solidFill>
                  <a:srgbClr val="1E293B"/>
                </a:solidFill>
                <a:latin typeface="Consolas" pitchFamily="34" charset="0"/>
                <a:ea typeface="Consolas" pitchFamily="34" charset="-122"/>
                <a:cs typeface="Consolas" pitchFamily="34" charset="-120"/>
              </a:rPr>
              <a:t>unsafe_op_in_unsafe_fn</a:t>
            </a:r>
            <a:endParaRPr lang="en-US" sz="1100" dirty="0"/>
          </a:p>
        </p:txBody>
      </p:sp>
      <p:sp>
        <p:nvSpPr>
          <p:cNvPr id="20" name="Shape 18"/>
          <p:cNvSpPr/>
          <p:nvPr/>
        </p:nvSpPr>
        <p:spPr>
          <a:xfrm>
            <a:off x="2743200" y="1572768"/>
            <a:ext cx="2695231" cy="310896"/>
          </a:xfrm>
          <a:prstGeom prst="rect">
            <a:avLst/>
          </a:prstGeom>
          <a:solidFill>
            <a:srgbClr val="0F766E"/>
          </a:solidFill>
          <a:ln w="12700">
            <a:solidFill>
              <a:srgbClr val="333333"/>
            </a:solidFill>
            <a:prstDash val="solid"/>
          </a:ln>
        </p:spPr>
      </p:sp>
      <p:sp>
        <p:nvSpPr>
          <p:cNvPr id="21" name="Text 19"/>
          <p:cNvSpPr/>
          <p:nvPr/>
        </p:nvSpPr>
        <p:spPr>
          <a:xfrm>
            <a:off x="4935511" y="1554480"/>
            <a:ext cx="457200" cy="347472"/>
          </a:xfrm>
          <a:prstGeom prst="rect">
            <a:avLst/>
          </a:prstGeom>
          <a:noFill/>
          <a:ln/>
        </p:spPr>
        <p:txBody>
          <a:bodyPr wrap="square" lIns="0" tIns="0" rIns="0" bIns="0" rtlCol="0" anchor="ctr"/>
          <a:lstStyle/>
          <a:p>
            <a:pPr marL="0" indent="0" algn="r">
              <a:buNone/>
            </a:pPr>
            <a:r>
              <a:rPr lang="en-US" sz="1100" b="1" dirty="0">
                <a:solidFill>
                  <a:srgbClr val="FFFFFF"/>
                </a:solidFill>
                <a:latin typeface="Calibri" pitchFamily="34" charset="0"/>
                <a:ea typeface="Calibri" pitchFamily="34" charset="-122"/>
                <a:cs typeface="Calibri" pitchFamily="34" charset="-120"/>
              </a:rPr>
              <a:t>-31</a:t>
            </a:r>
            <a:endParaRPr lang="en-US" sz="1100" dirty="0"/>
          </a:p>
        </p:txBody>
      </p:sp>
      <p:sp>
        <p:nvSpPr>
          <p:cNvPr id="22" name="Text 20"/>
          <p:cNvSpPr/>
          <p:nvPr/>
        </p:nvSpPr>
        <p:spPr>
          <a:xfrm>
            <a:off x="548640" y="1993392"/>
            <a:ext cx="2103120" cy="347472"/>
          </a:xfrm>
          <a:prstGeom prst="rect">
            <a:avLst/>
          </a:prstGeom>
          <a:noFill/>
          <a:ln/>
        </p:spPr>
        <p:txBody>
          <a:bodyPr wrap="square" lIns="0" tIns="0" rIns="0" bIns="0" rtlCol="0" anchor="ctr"/>
          <a:lstStyle/>
          <a:p>
            <a:pPr marL="0" indent="0" algn="r">
              <a:buNone/>
            </a:pPr>
            <a:r>
              <a:rPr lang="en-US" sz="1100" dirty="0">
                <a:solidFill>
                  <a:srgbClr val="1E293B"/>
                </a:solidFill>
                <a:latin typeface="Consolas" pitchFamily="34" charset="0"/>
                <a:ea typeface="Consolas" pitchFamily="34" charset="-122"/>
                <a:cs typeface="Consolas" pitchFamily="34" charset="-120"/>
              </a:rPr>
              <a:t>unused_assignments</a:t>
            </a:r>
            <a:endParaRPr lang="en-US" sz="1100" dirty="0"/>
          </a:p>
        </p:txBody>
      </p:sp>
      <p:sp>
        <p:nvSpPr>
          <p:cNvPr id="23" name="Shape 21"/>
          <p:cNvSpPr/>
          <p:nvPr/>
        </p:nvSpPr>
        <p:spPr>
          <a:xfrm>
            <a:off x="3438744" y="2011680"/>
            <a:ext cx="1999688" cy="310896"/>
          </a:xfrm>
          <a:prstGeom prst="rect">
            <a:avLst/>
          </a:prstGeom>
          <a:solidFill>
            <a:srgbClr val="0F766E"/>
          </a:solidFill>
          <a:ln w="12700">
            <a:solidFill>
              <a:srgbClr val="333333"/>
            </a:solidFill>
            <a:prstDash val="solid"/>
          </a:ln>
        </p:spPr>
      </p:sp>
      <p:sp>
        <p:nvSpPr>
          <p:cNvPr id="24" name="Text 22"/>
          <p:cNvSpPr/>
          <p:nvPr/>
        </p:nvSpPr>
        <p:spPr>
          <a:xfrm>
            <a:off x="2935824" y="1993392"/>
            <a:ext cx="457200" cy="347472"/>
          </a:xfrm>
          <a:prstGeom prst="rect">
            <a:avLst/>
          </a:prstGeom>
          <a:noFill/>
          <a:ln/>
        </p:spPr>
        <p:txBody>
          <a:bodyPr wrap="square" lIns="0" tIns="0" rIns="0" bIns="0" rtlCol="0" anchor="ctr"/>
          <a:lstStyle/>
          <a:p>
            <a:pPr marL="0" indent="0" algn="r">
              <a:buNone/>
            </a:pPr>
            <a:r>
              <a:rPr lang="en-US" sz="1100" b="1" dirty="0">
                <a:solidFill>
                  <a:srgbClr val="1E293B"/>
                </a:solidFill>
                <a:latin typeface="Calibri" pitchFamily="34" charset="0"/>
                <a:ea typeface="Calibri" pitchFamily="34" charset="-122"/>
                <a:cs typeface="Calibri" pitchFamily="34" charset="-120"/>
              </a:rPr>
              <a:t>-23</a:t>
            </a:r>
            <a:endParaRPr lang="en-US" sz="1100" dirty="0"/>
          </a:p>
        </p:txBody>
      </p:sp>
      <p:sp>
        <p:nvSpPr>
          <p:cNvPr id="25" name="Text 23"/>
          <p:cNvSpPr/>
          <p:nvPr/>
        </p:nvSpPr>
        <p:spPr>
          <a:xfrm>
            <a:off x="548640" y="2432304"/>
            <a:ext cx="2103120" cy="347472"/>
          </a:xfrm>
          <a:prstGeom prst="rect">
            <a:avLst/>
          </a:prstGeom>
          <a:noFill/>
          <a:ln/>
        </p:spPr>
        <p:txBody>
          <a:bodyPr wrap="square" lIns="0" tIns="0" rIns="0" bIns="0" rtlCol="0" anchor="ctr"/>
          <a:lstStyle/>
          <a:p>
            <a:pPr marL="0" indent="0" algn="r">
              <a:buNone/>
            </a:pPr>
            <a:r>
              <a:rPr lang="en-US" sz="1100" dirty="0">
                <a:solidFill>
                  <a:srgbClr val="1E293B"/>
                </a:solidFill>
                <a:latin typeface="Consolas" pitchFamily="34" charset="0"/>
                <a:ea typeface="Consolas" pitchFamily="34" charset="-122"/>
                <a:cs typeface="Consolas" pitchFamily="34" charset="-120"/>
              </a:rPr>
              <a:t>unused_variables</a:t>
            </a:r>
            <a:endParaRPr lang="en-US" sz="1100" dirty="0"/>
          </a:p>
        </p:txBody>
      </p:sp>
      <p:sp>
        <p:nvSpPr>
          <p:cNvPr id="26" name="Shape 24"/>
          <p:cNvSpPr/>
          <p:nvPr/>
        </p:nvSpPr>
        <p:spPr>
          <a:xfrm>
            <a:off x="3525687" y="2450592"/>
            <a:ext cx="1912745" cy="310896"/>
          </a:xfrm>
          <a:prstGeom prst="rect">
            <a:avLst/>
          </a:prstGeom>
          <a:solidFill>
            <a:srgbClr val="0F766E"/>
          </a:solidFill>
          <a:ln w="12700">
            <a:solidFill>
              <a:srgbClr val="333333"/>
            </a:solidFill>
            <a:prstDash val="solid"/>
          </a:ln>
        </p:spPr>
      </p:sp>
      <p:sp>
        <p:nvSpPr>
          <p:cNvPr id="27" name="Text 25"/>
          <p:cNvSpPr/>
          <p:nvPr/>
        </p:nvSpPr>
        <p:spPr>
          <a:xfrm>
            <a:off x="3022767" y="2432304"/>
            <a:ext cx="457200" cy="347472"/>
          </a:xfrm>
          <a:prstGeom prst="rect">
            <a:avLst/>
          </a:prstGeom>
          <a:noFill/>
          <a:ln/>
        </p:spPr>
        <p:txBody>
          <a:bodyPr wrap="square" lIns="0" tIns="0" rIns="0" bIns="0" rtlCol="0" anchor="ctr"/>
          <a:lstStyle/>
          <a:p>
            <a:pPr marL="0" indent="0" algn="r">
              <a:buNone/>
            </a:pPr>
            <a:r>
              <a:rPr lang="en-US" sz="1100" b="1" dirty="0">
                <a:solidFill>
                  <a:srgbClr val="1E293B"/>
                </a:solidFill>
                <a:latin typeface="Calibri" pitchFamily="34" charset="0"/>
                <a:ea typeface="Calibri" pitchFamily="34" charset="-122"/>
                <a:cs typeface="Calibri" pitchFamily="34" charset="-120"/>
              </a:rPr>
              <a:t>-22</a:t>
            </a:r>
            <a:endParaRPr lang="en-US" sz="1100" dirty="0"/>
          </a:p>
        </p:txBody>
      </p:sp>
      <p:sp>
        <p:nvSpPr>
          <p:cNvPr id="28" name="Text 26"/>
          <p:cNvSpPr/>
          <p:nvPr/>
        </p:nvSpPr>
        <p:spPr>
          <a:xfrm>
            <a:off x="548640" y="2871216"/>
            <a:ext cx="2103120" cy="347472"/>
          </a:xfrm>
          <a:prstGeom prst="rect">
            <a:avLst/>
          </a:prstGeom>
          <a:noFill/>
          <a:ln/>
        </p:spPr>
        <p:txBody>
          <a:bodyPr wrap="square" lIns="0" tIns="0" rIns="0" bIns="0" rtlCol="0" anchor="ctr"/>
          <a:lstStyle/>
          <a:p>
            <a:pPr marL="0" indent="0" algn="r">
              <a:buNone/>
            </a:pPr>
            <a:r>
              <a:rPr lang="en-US" sz="1100" dirty="0">
                <a:solidFill>
                  <a:srgbClr val="1E293B"/>
                </a:solidFill>
                <a:latin typeface="Consolas" pitchFamily="34" charset="0"/>
                <a:ea typeface="Consolas" pitchFamily="34" charset="-122"/>
                <a:cs typeface="Consolas" pitchFamily="34" charset="-120"/>
              </a:rPr>
              <a:t>collapsible_match</a:t>
            </a:r>
            <a:endParaRPr lang="en-US" sz="1100" dirty="0"/>
          </a:p>
        </p:txBody>
      </p:sp>
      <p:sp>
        <p:nvSpPr>
          <p:cNvPr id="29" name="Shape 27"/>
          <p:cNvSpPr/>
          <p:nvPr/>
        </p:nvSpPr>
        <p:spPr>
          <a:xfrm>
            <a:off x="4482059" y="2889504"/>
            <a:ext cx="956372" cy="310896"/>
          </a:xfrm>
          <a:prstGeom prst="rect">
            <a:avLst/>
          </a:prstGeom>
          <a:solidFill>
            <a:srgbClr val="0F766E"/>
          </a:solidFill>
          <a:ln w="12700">
            <a:solidFill>
              <a:srgbClr val="333333"/>
            </a:solidFill>
            <a:prstDash val="solid"/>
          </a:ln>
        </p:spPr>
      </p:sp>
      <p:sp>
        <p:nvSpPr>
          <p:cNvPr id="30" name="Text 28"/>
          <p:cNvSpPr/>
          <p:nvPr/>
        </p:nvSpPr>
        <p:spPr>
          <a:xfrm>
            <a:off x="3979139" y="2871216"/>
            <a:ext cx="457200" cy="347472"/>
          </a:xfrm>
          <a:prstGeom prst="rect">
            <a:avLst/>
          </a:prstGeom>
          <a:noFill/>
          <a:ln/>
        </p:spPr>
        <p:txBody>
          <a:bodyPr wrap="square" lIns="0" tIns="0" rIns="0" bIns="0" rtlCol="0" anchor="ctr"/>
          <a:lstStyle/>
          <a:p>
            <a:pPr marL="0" indent="0" algn="r">
              <a:buNone/>
            </a:pPr>
            <a:r>
              <a:rPr lang="en-US" sz="1100" b="1" dirty="0">
                <a:solidFill>
                  <a:srgbClr val="1E293B"/>
                </a:solidFill>
                <a:latin typeface="Calibri" pitchFamily="34" charset="0"/>
                <a:ea typeface="Calibri" pitchFamily="34" charset="-122"/>
                <a:cs typeface="Calibri" pitchFamily="34" charset="-120"/>
              </a:rPr>
              <a:t>-11</a:t>
            </a:r>
            <a:endParaRPr lang="en-US" sz="1100" dirty="0"/>
          </a:p>
        </p:txBody>
      </p:sp>
      <p:sp>
        <p:nvSpPr>
          <p:cNvPr id="31" name="Text 29"/>
          <p:cNvSpPr/>
          <p:nvPr/>
        </p:nvSpPr>
        <p:spPr>
          <a:xfrm>
            <a:off x="548640" y="3310128"/>
            <a:ext cx="2103120" cy="347472"/>
          </a:xfrm>
          <a:prstGeom prst="rect">
            <a:avLst/>
          </a:prstGeom>
          <a:noFill/>
          <a:ln/>
        </p:spPr>
        <p:txBody>
          <a:bodyPr wrap="square" lIns="0" tIns="0" rIns="0" bIns="0" rtlCol="0" anchor="ctr"/>
          <a:lstStyle/>
          <a:p>
            <a:pPr marL="0" indent="0" algn="r">
              <a:buNone/>
            </a:pPr>
            <a:r>
              <a:rPr lang="en-US" sz="1100" dirty="0">
                <a:solidFill>
                  <a:srgbClr val="1E293B"/>
                </a:solidFill>
                <a:latin typeface="Consolas" pitchFamily="34" charset="0"/>
                <a:ea typeface="Consolas" pitchFamily="34" charset="-122"/>
                <a:cs typeface="Consolas" pitchFamily="34" charset="-120"/>
              </a:rPr>
              <a:t>dead_code</a:t>
            </a:r>
            <a:endParaRPr lang="en-US" sz="1100" dirty="0"/>
          </a:p>
        </p:txBody>
      </p:sp>
      <p:sp>
        <p:nvSpPr>
          <p:cNvPr id="32" name="Shape 30"/>
          <p:cNvSpPr/>
          <p:nvPr/>
        </p:nvSpPr>
        <p:spPr>
          <a:xfrm>
            <a:off x="4655945" y="3328416"/>
            <a:ext cx="782487" cy="310896"/>
          </a:xfrm>
          <a:prstGeom prst="rect">
            <a:avLst/>
          </a:prstGeom>
          <a:solidFill>
            <a:srgbClr val="0F766E"/>
          </a:solidFill>
          <a:ln w="12700">
            <a:solidFill>
              <a:srgbClr val="333333"/>
            </a:solidFill>
            <a:prstDash val="solid"/>
          </a:ln>
        </p:spPr>
      </p:sp>
      <p:sp>
        <p:nvSpPr>
          <p:cNvPr id="33" name="Text 31"/>
          <p:cNvSpPr/>
          <p:nvPr/>
        </p:nvSpPr>
        <p:spPr>
          <a:xfrm>
            <a:off x="4153025" y="3310128"/>
            <a:ext cx="457200" cy="347472"/>
          </a:xfrm>
          <a:prstGeom prst="rect">
            <a:avLst/>
          </a:prstGeom>
          <a:noFill/>
          <a:ln/>
        </p:spPr>
        <p:txBody>
          <a:bodyPr wrap="square" lIns="0" tIns="0" rIns="0" bIns="0" rtlCol="0" anchor="ctr"/>
          <a:lstStyle/>
          <a:p>
            <a:pPr marL="0" indent="0" algn="r">
              <a:buNone/>
            </a:pPr>
            <a:r>
              <a:rPr lang="en-US" sz="1100" b="1" dirty="0">
                <a:solidFill>
                  <a:srgbClr val="1E293B"/>
                </a:solidFill>
                <a:latin typeface="Calibri" pitchFamily="34" charset="0"/>
                <a:ea typeface="Calibri" pitchFamily="34" charset="-122"/>
                <a:cs typeface="Calibri" pitchFamily="34" charset="-120"/>
              </a:rPr>
              <a:t>-9</a:t>
            </a:r>
            <a:endParaRPr lang="en-US" sz="1100" dirty="0"/>
          </a:p>
        </p:txBody>
      </p:sp>
      <p:sp>
        <p:nvSpPr>
          <p:cNvPr id="34" name="Text 32"/>
          <p:cNvSpPr/>
          <p:nvPr/>
        </p:nvSpPr>
        <p:spPr>
          <a:xfrm>
            <a:off x="548640" y="3749040"/>
            <a:ext cx="2103120" cy="347472"/>
          </a:xfrm>
          <a:prstGeom prst="rect">
            <a:avLst/>
          </a:prstGeom>
          <a:noFill/>
          <a:ln/>
        </p:spPr>
        <p:txBody>
          <a:bodyPr wrap="square" lIns="0" tIns="0" rIns="0" bIns="0" rtlCol="0" anchor="ctr"/>
          <a:lstStyle/>
          <a:p>
            <a:pPr marL="0" indent="0" algn="r">
              <a:buNone/>
            </a:pPr>
            <a:r>
              <a:rPr lang="en-US" sz="1100" dirty="0">
                <a:solidFill>
                  <a:srgbClr val="1E293B"/>
                </a:solidFill>
                <a:latin typeface="Consolas" pitchFamily="34" charset="0"/>
                <a:ea typeface="Consolas" pitchFamily="34" charset="-122"/>
                <a:cs typeface="Consolas" pitchFamily="34" charset="-120"/>
              </a:rPr>
              <a:t>unused_imports</a:t>
            </a:r>
            <a:endParaRPr lang="en-US" sz="1100" dirty="0"/>
          </a:p>
        </p:txBody>
      </p:sp>
      <p:sp>
        <p:nvSpPr>
          <p:cNvPr id="35" name="Shape 33"/>
          <p:cNvSpPr/>
          <p:nvPr/>
        </p:nvSpPr>
        <p:spPr>
          <a:xfrm>
            <a:off x="5438431" y="3767328"/>
            <a:ext cx="173886" cy="310896"/>
          </a:xfrm>
          <a:prstGeom prst="rect">
            <a:avLst/>
          </a:prstGeom>
          <a:solidFill>
            <a:srgbClr val="CC0000"/>
          </a:solidFill>
          <a:ln w="12700">
            <a:solidFill>
              <a:srgbClr val="333333"/>
            </a:solidFill>
            <a:prstDash val="solid"/>
          </a:ln>
        </p:spPr>
      </p:sp>
      <p:sp>
        <p:nvSpPr>
          <p:cNvPr id="36" name="Text 34"/>
          <p:cNvSpPr/>
          <p:nvPr/>
        </p:nvSpPr>
        <p:spPr>
          <a:xfrm>
            <a:off x="5658037" y="3749040"/>
            <a:ext cx="457200" cy="347472"/>
          </a:xfrm>
          <a:prstGeom prst="rect">
            <a:avLst/>
          </a:prstGeom>
          <a:noFill/>
          <a:ln/>
        </p:spPr>
        <p:txBody>
          <a:bodyPr wrap="square" lIns="0" tIns="0" rIns="0" bIns="0" rtlCol="0" anchor="ctr"/>
          <a:lstStyle/>
          <a:p>
            <a:pPr marL="0" indent="0" algn="l">
              <a:buNone/>
            </a:pPr>
            <a:r>
              <a:rPr lang="en-US" sz="1100" b="1" dirty="0">
                <a:solidFill>
                  <a:srgbClr val="1E293B"/>
                </a:solidFill>
                <a:latin typeface="Calibri" pitchFamily="34" charset="0"/>
                <a:ea typeface="Calibri" pitchFamily="34" charset="-122"/>
                <a:cs typeface="Calibri" pitchFamily="34" charset="-120"/>
              </a:rPr>
              <a:t>+2</a:t>
            </a:r>
            <a:endParaRPr lang="en-US" sz="1100" dirty="0"/>
          </a:p>
        </p:txBody>
      </p:sp>
      <p:sp>
        <p:nvSpPr>
          <p:cNvPr id="37" name="Text 35"/>
          <p:cNvSpPr/>
          <p:nvPr/>
        </p:nvSpPr>
        <p:spPr>
          <a:xfrm>
            <a:off x="548640" y="4187952"/>
            <a:ext cx="2103120" cy="347472"/>
          </a:xfrm>
          <a:prstGeom prst="rect">
            <a:avLst/>
          </a:prstGeom>
          <a:noFill/>
          <a:ln/>
        </p:spPr>
        <p:txBody>
          <a:bodyPr wrap="square" lIns="0" tIns="0" rIns="0" bIns="0" rtlCol="0" anchor="ctr"/>
          <a:lstStyle/>
          <a:p>
            <a:pPr marL="0" indent="0" algn="r">
              <a:buNone/>
            </a:pPr>
            <a:r>
              <a:rPr lang="en-US" sz="1100" dirty="0">
                <a:solidFill>
                  <a:srgbClr val="1E293B"/>
                </a:solidFill>
                <a:latin typeface="Consolas" pitchFamily="34" charset="0"/>
                <a:ea typeface="Consolas" pitchFamily="34" charset="-122"/>
                <a:cs typeface="Consolas" pitchFamily="34" charset="-120"/>
              </a:rPr>
              <a:t>unexpected_cfgs</a:t>
            </a:r>
            <a:endParaRPr lang="en-US" sz="1100" dirty="0"/>
          </a:p>
        </p:txBody>
      </p:sp>
      <p:sp>
        <p:nvSpPr>
          <p:cNvPr id="38" name="Shape 36"/>
          <p:cNvSpPr/>
          <p:nvPr/>
        </p:nvSpPr>
        <p:spPr>
          <a:xfrm>
            <a:off x="5438431" y="4206240"/>
            <a:ext cx="173886" cy="310896"/>
          </a:xfrm>
          <a:prstGeom prst="rect">
            <a:avLst/>
          </a:prstGeom>
          <a:solidFill>
            <a:srgbClr val="CC0000"/>
          </a:solidFill>
          <a:ln w="12700">
            <a:solidFill>
              <a:srgbClr val="333333"/>
            </a:solidFill>
            <a:prstDash val="solid"/>
          </a:ln>
        </p:spPr>
      </p:sp>
      <p:sp>
        <p:nvSpPr>
          <p:cNvPr id="39" name="Text 37"/>
          <p:cNvSpPr/>
          <p:nvPr/>
        </p:nvSpPr>
        <p:spPr>
          <a:xfrm>
            <a:off x="5658037" y="4187952"/>
            <a:ext cx="457200" cy="347472"/>
          </a:xfrm>
          <a:prstGeom prst="rect">
            <a:avLst/>
          </a:prstGeom>
          <a:noFill/>
          <a:ln/>
        </p:spPr>
        <p:txBody>
          <a:bodyPr wrap="square" lIns="0" tIns="0" rIns="0" bIns="0" rtlCol="0" anchor="ctr"/>
          <a:lstStyle/>
          <a:p>
            <a:pPr marL="0" indent="0" algn="l">
              <a:buNone/>
            </a:pPr>
            <a:r>
              <a:rPr lang="en-US" sz="1100" b="1" dirty="0">
                <a:solidFill>
                  <a:srgbClr val="1E293B"/>
                </a:solidFill>
                <a:latin typeface="Calibri" pitchFamily="34" charset="0"/>
                <a:ea typeface="Calibri" pitchFamily="34" charset="-122"/>
                <a:cs typeface="Calibri" pitchFamily="34" charset="-120"/>
              </a:rPr>
              <a:t>+2</a:t>
            </a:r>
            <a:endParaRPr lang="en-US" sz="1100" dirty="0"/>
          </a:p>
        </p:txBody>
      </p:sp>
      <p:sp>
        <p:nvSpPr>
          <p:cNvPr id="40" name="Text 38"/>
          <p:cNvSpPr/>
          <p:nvPr/>
        </p:nvSpPr>
        <p:spPr>
          <a:xfrm>
            <a:off x="548640" y="4626864"/>
            <a:ext cx="2103120" cy="347472"/>
          </a:xfrm>
          <a:prstGeom prst="rect">
            <a:avLst/>
          </a:prstGeom>
          <a:noFill/>
          <a:ln/>
        </p:spPr>
        <p:txBody>
          <a:bodyPr wrap="square" lIns="0" tIns="0" rIns="0" bIns="0" rtlCol="0" anchor="ctr"/>
          <a:lstStyle/>
          <a:p>
            <a:pPr marL="0" indent="0" algn="r">
              <a:buNone/>
            </a:pPr>
            <a:r>
              <a:rPr lang="en-US" sz="1100" dirty="0">
                <a:solidFill>
                  <a:srgbClr val="1E293B"/>
                </a:solidFill>
                <a:latin typeface="Consolas" pitchFamily="34" charset="0"/>
                <a:ea typeface="Consolas" pitchFamily="34" charset="-122"/>
                <a:cs typeface="Consolas" pitchFamily="34" charset="-120"/>
              </a:rPr>
              <a:t>too_many_arguments</a:t>
            </a:r>
            <a:endParaRPr lang="en-US" sz="1100" dirty="0"/>
          </a:p>
        </p:txBody>
      </p:sp>
      <p:sp>
        <p:nvSpPr>
          <p:cNvPr id="41" name="Shape 39"/>
          <p:cNvSpPr/>
          <p:nvPr/>
        </p:nvSpPr>
        <p:spPr>
          <a:xfrm>
            <a:off x="5438431" y="4645152"/>
            <a:ext cx="260829" cy="310896"/>
          </a:xfrm>
          <a:prstGeom prst="rect">
            <a:avLst/>
          </a:prstGeom>
          <a:solidFill>
            <a:srgbClr val="CC0000"/>
          </a:solidFill>
          <a:ln w="12700">
            <a:solidFill>
              <a:srgbClr val="333333"/>
            </a:solidFill>
            <a:prstDash val="solid"/>
          </a:ln>
        </p:spPr>
      </p:sp>
      <p:sp>
        <p:nvSpPr>
          <p:cNvPr id="42" name="Text 40"/>
          <p:cNvSpPr/>
          <p:nvPr/>
        </p:nvSpPr>
        <p:spPr>
          <a:xfrm>
            <a:off x="5744980" y="4626864"/>
            <a:ext cx="457200" cy="347472"/>
          </a:xfrm>
          <a:prstGeom prst="rect">
            <a:avLst/>
          </a:prstGeom>
          <a:noFill/>
          <a:ln/>
        </p:spPr>
        <p:txBody>
          <a:bodyPr wrap="square" lIns="0" tIns="0" rIns="0" bIns="0" rtlCol="0" anchor="ctr"/>
          <a:lstStyle/>
          <a:p>
            <a:pPr marL="0" indent="0" algn="l">
              <a:buNone/>
            </a:pPr>
            <a:r>
              <a:rPr lang="en-US" sz="1100" b="1" dirty="0">
                <a:solidFill>
                  <a:srgbClr val="1E293B"/>
                </a:solidFill>
                <a:latin typeface="Calibri" pitchFamily="34" charset="0"/>
                <a:ea typeface="Calibri" pitchFamily="34" charset="-122"/>
                <a:cs typeface="Calibri" pitchFamily="34" charset="-120"/>
              </a:rPr>
              <a:t>+3</a:t>
            </a:r>
            <a:endParaRPr lang="en-US" sz="1100" dirty="0"/>
          </a:p>
        </p:txBody>
      </p:sp>
      <p:sp>
        <p:nvSpPr>
          <p:cNvPr id="43" name="Text 41"/>
          <p:cNvSpPr/>
          <p:nvPr/>
        </p:nvSpPr>
        <p:spPr>
          <a:xfrm>
            <a:off x="548640" y="5065776"/>
            <a:ext cx="2103120" cy="347472"/>
          </a:xfrm>
          <a:prstGeom prst="rect">
            <a:avLst/>
          </a:prstGeom>
          <a:noFill/>
          <a:ln/>
        </p:spPr>
        <p:txBody>
          <a:bodyPr wrap="square" lIns="0" tIns="0" rIns="0" bIns="0" rtlCol="0" anchor="ctr"/>
          <a:lstStyle/>
          <a:p>
            <a:pPr marL="0" indent="0" algn="r">
              <a:buNone/>
            </a:pPr>
            <a:r>
              <a:rPr lang="en-US" sz="1100" dirty="0">
                <a:solidFill>
                  <a:srgbClr val="1E293B"/>
                </a:solidFill>
                <a:latin typeface="Consolas" pitchFamily="34" charset="0"/>
                <a:ea typeface="Consolas" pitchFamily="34" charset="-122"/>
                <a:cs typeface="Consolas" pitchFamily="34" charset="-120"/>
              </a:rPr>
              <a:t>missing_safety_doc</a:t>
            </a:r>
            <a:endParaRPr lang="en-US" sz="1100" dirty="0"/>
          </a:p>
        </p:txBody>
      </p:sp>
      <p:sp>
        <p:nvSpPr>
          <p:cNvPr id="44" name="Shape 42"/>
          <p:cNvSpPr/>
          <p:nvPr/>
        </p:nvSpPr>
        <p:spPr>
          <a:xfrm>
            <a:off x="5438431" y="5084064"/>
            <a:ext cx="2173574" cy="310896"/>
          </a:xfrm>
          <a:prstGeom prst="rect">
            <a:avLst/>
          </a:prstGeom>
          <a:solidFill>
            <a:srgbClr val="CC0000"/>
          </a:solidFill>
          <a:ln w="12700">
            <a:solidFill>
              <a:srgbClr val="333333"/>
            </a:solidFill>
            <a:prstDash val="solid"/>
          </a:ln>
        </p:spPr>
      </p:sp>
      <p:sp>
        <p:nvSpPr>
          <p:cNvPr id="45" name="Text 43"/>
          <p:cNvSpPr/>
          <p:nvPr/>
        </p:nvSpPr>
        <p:spPr>
          <a:xfrm>
            <a:off x="7657725" y="5065776"/>
            <a:ext cx="457200" cy="347472"/>
          </a:xfrm>
          <a:prstGeom prst="rect">
            <a:avLst/>
          </a:prstGeom>
          <a:noFill/>
          <a:ln/>
        </p:spPr>
        <p:txBody>
          <a:bodyPr wrap="square" lIns="0" tIns="0" rIns="0" bIns="0" rtlCol="0" anchor="ctr"/>
          <a:lstStyle/>
          <a:p>
            <a:pPr marL="0" indent="0" algn="l">
              <a:buNone/>
            </a:pPr>
            <a:r>
              <a:rPr lang="en-US" sz="1100" b="1" dirty="0">
                <a:solidFill>
                  <a:srgbClr val="1E293B"/>
                </a:solidFill>
                <a:latin typeface="Calibri" pitchFamily="34" charset="0"/>
                <a:ea typeface="Calibri" pitchFamily="34" charset="-122"/>
                <a:cs typeface="Calibri" pitchFamily="34" charset="-120"/>
              </a:rPr>
              <a:t>+25</a:t>
            </a:r>
            <a:endParaRPr lang="en-US" sz="1100" dirty="0"/>
          </a:p>
        </p:txBody>
      </p:sp>
      <p:sp>
        <p:nvSpPr>
          <p:cNvPr id="46" name="Shape 44"/>
          <p:cNvSpPr/>
          <p:nvPr/>
        </p:nvSpPr>
        <p:spPr>
          <a:xfrm>
            <a:off x="8412480" y="1463040"/>
            <a:ext cx="3200400" cy="2240280"/>
          </a:xfrm>
          <a:prstGeom prst="rect">
            <a:avLst/>
          </a:prstGeom>
          <a:solidFill>
            <a:srgbClr val="CCFBF1"/>
          </a:solidFill>
          <a:ln w="12700">
            <a:solidFill>
              <a:srgbClr val="0F766E"/>
            </a:solidFill>
            <a:prstDash val="solid"/>
          </a:ln>
        </p:spPr>
      </p:sp>
      <p:sp>
        <p:nvSpPr>
          <p:cNvPr id="47" name="Shape 45"/>
          <p:cNvSpPr/>
          <p:nvPr/>
        </p:nvSpPr>
        <p:spPr>
          <a:xfrm>
            <a:off x="8549640" y="1572768"/>
            <a:ext cx="201168" cy="201168"/>
          </a:xfrm>
          <a:prstGeom prst="ellipse">
            <a:avLst/>
          </a:prstGeom>
          <a:solidFill>
            <a:srgbClr val="0F766E"/>
          </a:solidFill>
          <a:ln w="12700">
            <a:solidFill>
              <a:srgbClr val="333333"/>
            </a:solidFill>
            <a:prstDash val="solid"/>
          </a:ln>
        </p:spPr>
      </p:sp>
      <p:sp>
        <p:nvSpPr>
          <p:cNvPr id="48" name="Text 46"/>
          <p:cNvSpPr/>
          <p:nvPr/>
        </p:nvSpPr>
        <p:spPr>
          <a:xfrm>
            <a:off x="8549640" y="1572768"/>
            <a:ext cx="201168" cy="20116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49" name="Text 47"/>
          <p:cNvSpPr/>
          <p:nvPr/>
        </p:nvSpPr>
        <p:spPr>
          <a:xfrm>
            <a:off x="8823960" y="1600200"/>
            <a:ext cx="2651760" cy="274320"/>
          </a:xfrm>
          <a:prstGeom prst="rect">
            <a:avLst/>
          </a:prstGeom>
          <a:noFill/>
          <a:ln/>
        </p:spPr>
        <p:txBody>
          <a:bodyPr wrap="square" lIns="0" tIns="0" rIns="0" bIns="0" rtlCol="0" anchor="ctr"/>
          <a:lstStyle/>
          <a:p>
            <a:pPr marL="0" indent="0">
              <a:buNone/>
            </a:pPr>
            <a:r>
              <a:rPr lang="en-US" sz="1000" b="1" kern="0" spc="300" dirty="0">
                <a:solidFill>
                  <a:srgbClr val="0F766E"/>
                </a:solidFill>
                <a:latin typeface="Calibri" pitchFamily="34" charset="0"/>
                <a:ea typeface="Calibri" pitchFamily="34" charset="-122"/>
                <a:cs typeface="Calibri" pitchFamily="34" charset="-120"/>
              </a:rPr>
              <a:t>RESPONDS TO REMEDIATION</a:t>
            </a:r>
            <a:endParaRPr lang="en-US" sz="1000" dirty="0"/>
          </a:p>
        </p:txBody>
      </p:sp>
      <p:sp>
        <p:nvSpPr>
          <p:cNvPr id="50" name="Text 48"/>
          <p:cNvSpPr/>
          <p:nvPr/>
        </p:nvSpPr>
        <p:spPr>
          <a:xfrm>
            <a:off x="8595360" y="1920240"/>
            <a:ext cx="2926080" cy="1737360"/>
          </a:xfrm>
          <a:prstGeom prst="rect">
            <a:avLst/>
          </a:prstGeom>
          <a:noFill/>
          <a:ln/>
        </p:spPr>
        <p:txBody>
          <a:bodyPr wrap="square" lIns="0" tIns="0" rIns="0" bIns="0" rtlCol="0" anchor="ctr"/>
          <a:lstStyle/>
          <a:p>
            <a:pPr marL="0" indent="0">
              <a:lnSpc>
                <a:spcPct val="125000"/>
              </a:lnSpc>
              <a:buNone/>
            </a:pPr>
            <a:r>
              <a:rPr lang="en-US" sz="1200" b="1" dirty="0">
                <a:solidFill>
                  <a:srgbClr val="1E293B"/>
                </a:solidFill>
                <a:latin typeface="Consolas" pitchFamily="34" charset="0"/>
                <a:ea typeface="Consolas" pitchFamily="34" charset="-122"/>
                <a:cs typeface="Consolas" pitchFamily="34" charset="-120"/>
              </a:rPr>
              <a:t>unsafe_op_in_unsafe_fn
unused_assignments
unused_variables
</a:t>
            </a:r>
            <a:r>
              <a:rPr lang="en-US" sz="1100" i="1" dirty="0">
                <a:solidFill>
                  <a:srgbClr val="334155"/>
                </a:solidFill>
                <a:latin typeface="Calibri" pitchFamily="34" charset="0"/>
                <a:ea typeface="Calibri" pitchFamily="34" charset="-122"/>
                <a:cs typeface="Calibri" pitchFamily="34" charset="-120"/>
              </a:rPr>
              <a:t>Safety-pressure and unused-code lints respond when source becomes cleaner.</a:t>
            </a:r>
            <a:endParaRPr lang="en-US" sz="1200" dirty="0"/>
          </a:p>
        </p:txBody>
      </p:sp>
      <p:sp>
        <p:nvSpPr>
          <p:cNvPr id="51" name="Shape 49"/>
          <p:cNvSpPr/>
          <p:nvPr/>
        </p:nvSpPr>
        <p:spPr>
          <a:xfrm>
            <a:off x="8412480" y="3840480"/>
            <a:ext cx="3200400" cy="2240280"/>
          </a:xfrm>
          <a:prstGeom prst="rect">
            <a:avLst/>
          </a:prstGeom>
          <a:solidFill>
            <a:srgbClr val="FEF3C7"/>
          </a:solidFill>
          <a:ln w="12700">
            <a:solidFill>
              <a:srgbClr val="B45309"/>
            </a:solidFill>
            <a:prstDash val="solid"/>
          </a:ln>
        </p:spPr>
      </p:sp>
      <p:sp>
        <p:nvSpPr>
          <p:cNvPr id="52" name="Shape 50"/>
          <p:cNvSpPr/>
          <p:nvPr/>
        </p:nvSpPr>
        <p:spPr>
          <a:xfrm>
            <a:off x="8549640" y="3950208"/>
            <a:ext cx="201168" cy="201168"/>
          </a:xfrm>
          <a:prstGeom prst="ellipse">
            <a:avLst/>
          </a:prstGeom>
          <a:solidFill>
            <a:srgbClr val="B45309"/>
          </a:solidFill>
          <a:ln w="12700">
            <a:solidFill>
              <a:srgbClr val="333333"/>
            </a:solidFill>
            <a:prstDash val="solid"/>
          </a:ln>
        </p:spPr>
      </p:sp>
      <p:sp>
        <p:nvSpPr>
          <p:cNvPr id="53" name="Text 51"/>
          <p:cNvSpPr/>
          <p:nvPr/>
        </p:nvSpPr>
        <p:spPr>
          <a:xfrm>
            <a:off x="8549640" y="3950208"/>
            <a:ext cx="201168" cy="20116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54" name="Text 52"/>
          <p:cNvSpPr/>
          <p:nvPr/>
        </p:nvSpPr>
        <p:spPr>
          <a:xfrm>
            <a:off x="8823960" y="3977640"/>
            <a:ext cx="2651760" cy="274320"/>
          </a:xfrm>
          <a:prstGeom prst="rect">
            <a:avLst/>
          </a:prstGeom>
          <a:noFill/>
          <a:ln/>
        </p:spPr>
        <p:txBody>
          <a:bodyPr wrap="square" lIns="0" tIns="0" rIns="0" bIns="0" rtlCol="0" anchor="ctr"/>
          <a:lstStyle/>
          <a:p>
            <a:pPr marL="0" indent="0">
              <a:buNone/>
            </a:pPr>
            <a:r>
              <a:rPr lang="en-US" sz="1000" b="1" kern="0" spc="300" dirty="0">
                <a:solidFill>
                  <a:srgbClr val="B45309"/>
                </a:solidFill>
                <a:latin typeface="Calibri" pitchFamily="34" charset="0"/>
                <a:ea typeface="Calibri" pitchFamily="34" charset="-122"/>
                <a:cs typeface="Calibri" pitchFamily="34" charset="-120"/>
              </a:rPr>
              <a:t>DOES NOT, OR REGRESSES</a:t>
            </a:r>
            <a:endParaRPr lang="en-US" sz="1000" dirty="0"/>
          </a:p>
        </p:txBody>
      </p:sp>
      <p:sp>
        <p:nvSpPr>
          <p:cNvPr id="55" name="Text 53"/>
          <p:cNvSpPr/>
          <p:nvPr/>
        </p:nvSpPr>
        <p:spPr>
          <a:xfrm>
            <a:off x="8595360" y="4297680"/>
            <a:ext cx="2926080" cy="1737360"/>
          </a:xfrm>
          <a:prstGeom prst="rect">
            <a:avLst/>
          </a:prstGeom>
          <a:noFill/>
          <a:ln/>
        </p:spPr>
        <p:txBody>
          <a:bodyPr wrap="square" lIns="0" tIns="0" rIns="0" bIns="0" rtlCol="0" anchor="ctr"/>
          <a:lstStyle/>
          <a:p>
            <a:pPr marL="0" indent="0">
              <a:lnSpc>
                <a:spcPct val="125000"/>
              </a:lnSpc>
              <a:buNone/>
            </a:pPr>
            <a:r>
              <a:rPr lang="en-US" sz="1200" b="1" dirty="0">
                <a:solidFill>
                  <a:srgbClr val="1E293B"/>
                </a:solidFill>
                <a:latin typeface="Consolas" pitchFamily="34" charset="0"/>
                <a:ea typeface="Consolas" pitchFamily="34" charset="-122"/>
                <a:cs typeface="Consolas" pitchFamily="34" charset="-120"/>
              </a:rPr>
              <a:t>missing_safety_doc
</a:t>
            </a:r>
            <a:r>
              <a:rPr lang="en-US" sz="1000" i="1" dirty="0">
                <a:solidFill>
                  <a:srgbClr val="64748B"/>
                </a:solidFill>
                <a:latin typeface="Calibri" pitchFamily="34" charset="0"/>
                <a:ea typeface="Calibri" pitchFamily="34" charset="-122"/>
                <a:cs typeface="Calibri" pitchFamily="34" charset="-120"/>
              </a:rPr>
              <a:t>(+25, ChatGPT)
</a:t>
            </a:r>
            <a:r>
              <a:rPr lang="en-US" sz="1100" i="1" dirty="0">
                <a:solidFill>
                  <a:srgbClr val="334155"/>
                </a:solidFill>
                <a:latin typeface="Calibri" pitchFamily="34" charset="0"/>
                <a:ea typeface="Calibri" pitchFamily="34" charset="-122"/>
                <a:cs typeface="Calibri" pitchFamily="34" charset="-120"/>
              </a:rPr>
              <a:t>Target-language convention lints have no C equivalent; a C-level fix cannot directly induce them.</a:t>
            </a:r>
            <a:endParaRPr lang="en-US" sz="1200" dirty="0"/>
          </a:p>
        </p:txBody>
      </p:sp>
      <p:sp>
        <p:nvSpPr>
          <p:cNvPr id="56" name="Shape 54"/>
          <p:cNvSpPr/>
          <p:nvPr/>
        </p:nvSpPr>
        <p:spPr>
          <a:xfrm>
            <a:off x="548640" y="6446520"/>
            <a:ext cx="11064240" cy="0"/>
          </a:xfrm>
          <a:prstGeom prst="line">
            <a:avLst/>
          </a:prstGeom>
          <a:noFill/>
          <a:ln w="9525">
            <a:solidFill>
              <a:srgbClr val="E2E8F0"/>
            </a:solidFill>
            <a:prstDash val="solid"/>
          </a:ln>
        </p:spPr>
      </p:sp>
      <p:sp>
        <p:nvSpPr>
          <p:cNvPr id="57" name="Text 55"/>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58" name="Text 56"/>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22 / 30</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RESULTS  ·  PAIRWISE</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Head-to-head model comparison</a:t>
            </a:r>
            <a:endParaRPr lang="en-US" sz="2800" dirty="0"/>
          </a:p>
        </p:txBody>
      </p:sp>
      <p:pic>
        <p:nvPicPr>
          <p:cNvPr id="4" name="Image 0" descr="/home/claude/chart5_pairwise.png"/>
          <p:cNvPicPr>
            <a:picLocks noChangeAspect="1"/>
          </p:cNvPicPr>
          <p:nvPr/>
        </p:nvPicPr>
        <p:blipFill>
          <a:blip r:embed="rId3"/>
          <a:stretch>
            <a:fillRect/>
          </a:stretch>
        </p:blipFill>
        <p:spPr>
          <a:xfrm>
            <a:off x="365760" y="1463040"/>
            <a:ext cx="6949440" cy="4754880"/>
          </a:xfrm>
          <a:prstGeom prst="rect">
            <a:avLst/>
          </a:prstGeom>
        </p:spPr>
      </p:pic>
      <p:sp>
        <p:nvSpPr>
          <p:cNvPr id="5" name="Shape 2"/>
          <p:cNvSpPr/>
          <p:nvPr/>
        </p:nvSpPr>
        <p:spPr>
          <a:xfrm>
            <a:off x="7498080" y="1463040"/>
            <a:ext cx="4114800" cy="4754880"/>
          </a:xfrm>
          <a:prstGeom prst="rect">
            <a:avLst/>
          </a:prstGeom>
          <a:solidFill>
            <a:srgbClr val="F8FAFC"/>
          </a:solidFill>
          <a:ln w="12700">
            <a:solidFill>
              <a:srgbClr val="E5E9F0"/>
            </a:solidFill>
            <a:prstDash val="solid"/>
          </a:ln>
        </p:spPr>
      </p:sp>
      <p:sp>
        <p:nvSpPr>
          <p:cNvPr id="6" name="Text 3"/>
          <p:cNvSpPr/>
          <p:nvPr/>
        </p:nvSpPr>
        <p:spPr>
          <a:xfrm>
            <a:off x="7726680" y="1645920"/>
            <a:ext cx="3657600" cy="274320"/>
          </a:xfrm>
          <a:prstGeom prst="rect">
            <a:avLst/>
          </a:prstGeom>
          <a:noFill/>
          <a:ln/>
        </p:spPr>
        <p:txBody>
          <a:bodyPr wrap="square" lIns="0" tIns="0" rIns="0" bIns="0" rtlCol="0" anchor="ctr"/>
          <a:lstStyle/>
          <a:p>
            <a:pPr marL="0" indent="0">
              <a:buNone/>
            </a:pPr>
            <a:r>
              <a:rPr lang="en-US" sz="1100" b="1" kern="0" spc="300" dirty="0">
                <a:solidFill>
                  <a:srgbClr val="CC0000"/>
                </a:solidFill>
                <a:latin typeface="Calibri" pitchFamily="34" charset="0"/>
                <a:ea typeface="Calibri" pitchFamily="34" charset="-122"/>
                <a:cs typeface="Calibri" pitchFamily="34" charset="-120"/>
              </a:rPr>
              <a:t>WITHIN-REGIME READING</a:t>
            </a:r>
            <a:endParaRPr lang="en-US" sz="1100" dirty="0"/>
          </a:p>
        </p:txBody>
      </p:sp>
      <p:sp>
        <p:nvSpPr>
          <p:cNvPr id="7" name="Text 4"/>
          <p:cNvSpPr/>
          <p:nvPr/>
        </p:nvSpPr>
        <p:spPr>
          <a:xfrm>
            <a:off x="7726680" y="1965960"/>
            <a:ext cx="3657600" cy="4206240"/>
          </a:xfrm>
          <a:prstGeom prst="rect">
            <a:avLst/>
          </a:prstGeom>
          <a:noFill/>
          <a:ln/>
        </p:spPr>
        <p:txBody>
          <a:bodyPr wrap="square" lIns="0" tIns="0" rIns="0" bIns="0" rtlCol="0" anchor="ctr"/>
          <a:lstStyle/>
          <a:p>
            <a:pPr marL="0" indent="0">
              <a:lnSpc>
                <a:spcPct val="130000"/>
              </a:lnSpc>
              <a:buNone/>
            </a:pPr>
            <a:r>
              <a:rPr lang="en-US" sz="1150" b="1" dirty="0">
                <a:solidFill>
                  <a:srgbClr val="1A2238"/>
                </a:solidFill>
                <a:latin typeface="Calibri" pitchFamily="34" charset="0"/>
                <a:ea typeface="Calibri" pitchFamily="34" charset="-122"/>
                <a:cs typeface="Calibri" pitchFamily="34" charset="-120"/>
              </a:rPr>
              <a:t>ChatGPT vs DeepSeek </a:t>
            </a:r>
            <a:r>
              <a:rPr lang="en-US" sz="1150" i="1" dirty="0">
                <a:solidFill>
                  <a:srgbClr val="64748B"/>
                </a:solidFill>
                <a:latin typeface="Calibri" pitchFamily="34" charset="0"/>
                <a:ea typeface="Calibri" pitchFamily="34" charset="-122"/>
                <a:cs typeface="Calibri" pitchFamily="34" charset="-120"/>
              </a:rPr>
              <a:t>(both unsafe)
</a:t>
            </a:r>
            <a:r>
              <a:rPr lang="en-US" sz="1150" dirty="0">
                <a:solidFill>
                  <a:srgbClr val="334155"/>
                </a:solidFill>
                <a:latin typeface="Calibri" pitchFamily="34" charset="0"/>
                <a:ea typeface="Calibri" pitchFamily="34" charset="-122"/>
                <a:cs typeface="Calibri" pitchFamily="34" charset="-120"/>
              </a:rPr>
              <a:t>DeepSeek leads on mean rate (−0.93). 
</a:t>
            </a:r>
            <a:r>
              <a:rPr lang="en-US" sz="1150" b="1" dirty="0">
                <a:solidFill>
                  <a:srgbClr val="1A2238"/>
                </a:solidFill>
                <a:latin typeface="Calibri" pitchFamily="34" charset="0"/>
                <a:ea typeface="Calibri" pitchFamily="34" charset="-122"/>
                <a:cs typeface="Calibri" pitchFamily="34" charset="-120"/>
              </a:rPr>
              <a:t>Claude vs Gemini </a:t>
            </a:r>
            <a:r>
              <a:rPr lang="en-US" sz="1150" i="1" dirty="0">
                <a:solidFill>
                  <a:srgbClr val="64748B"/>
                </a:solidFill>
                <a:latin typeface="Calibri" pitchFamily="34" charset="0"/>
                <a:ea typeface="Calibri" pitchFamily="34" charset="-122"/>
                <a:cs typeface="Calibri" pitchFamily="34" charset="-120"/>
              </a:rPr>
              <a:t>(both safe)
</a:t>
            </a:r>
            <a:r>
              <a:rPr lang="en-US" sz="1150" dirty="0">
                <a:solidFill>
                  <a:srgbClr val="334155"/>
                </a:solidFill>
                <a:latin typeface="Calibri" pitchFamily="34" charset="0"/>
                <a:ea typeface="Calibri" pitchFamily="34" charset="-122"/>
                <a:cs typeface="Calibri" pitchFamily="34" charset="-120"/>
              </a:rPr>
              <a:t>Claude leads on lift (−2.27). 
</a:t>
            </a:r>
            <a:r>
              <a:rPr lang="en-US" sz="1150" b="1" dirty="0">
                <a:solidFill>
                  <a:srgbClr val="CC0000"/>
                </a:solidFill>
                <a:latin typeface="Calibri" pitchFamily="34" charset="0"/>
                <a:ea typeface="Calibri" pitchFamily="34" charset="-122"/>
                <a:cs typeface="Calibri" pitchFamily="34" charset="-120"/>
              </a:rPr>
              <a:t>Takeaway.  </a:t>
            </a:r>
            <a:r>
              <a:rPr lang="en-US" sz="1150" dirty="0">
                <a:solidFill>
                  <a:srgbClr val="334155"/>
                </a:solidFill>
                <a:latin typeface="Calibri" pitchFamily="34" charset="0"/>
                <a:ea typeface="Calibri" pitchFamily="34" charset="-122"/>
                <a:cs typeface="Calibri" pitchFamily="34" charset="-120"/>
              </a:rPr>
              <a:t>Benefiting more from remediation and ending cleaner are related but distinct outcomes. Pairwise dominance is weak in both pairs.</a:t>
            </a:r>
            <a:endParaRPr lang="en-US" sz="1150" dirty="0"/>
          </a:p>
        </p:txBody>
      </p:sp>
      <p:sp>
        <p:nvSpPr>
          <p:cNvPr id="8" name="Shape 5"/>
          <p:cNvSpPr/>
          <p:nvPr/>
        </p:nvSpPr>
        <p:spPr>
          <a:xfrm>
            <a:off x="548640" y="6446520"/>
            <a:ext cx="11064240" cy="0"/>
          </a:xfrm>
          <a:prstGeom prst="line">
            <a:avLst/>
          </a:prstGeom>
          <a:noFill/>
          <a:ln w="9525">
            <a:solidFill>
              <a:srgbClr val="E2E8F0"/>
            </a:solidFill>
            <a:prstDash val="solid"/>
          </a:ln>
        </p:spPr>
      </p:sp>
      <p:sp>
        <p:nvSpPr>
          <p:cNvPr id="9" name="Text 6"/>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10" name="Text 7"/>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23 / 30</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A2238"/>
        </a:solidFill>
        <a:effectLst/>
      </p:bgPr>
    </p:bg>
    <p:spTree>
      <p:nvGrpSpPr>
        <p:cNvPr id="1" name=""/>
        <p:cNvGrpSpPr/>
        <p:nvPr/>
      </p:nvGrpSpPr>
      <p:grpSpPr>
        <a:xfrm>
          <a:off x="0" y="0"/>
          <a:ext cx="0" cy="0"/>
          <a:chOff x="0" y="0"/>
          <a:chExt cx="0" cy="0"/>
        </a:xfrm>
      </p:grpSpPr>
      <p:sp>
        <p:nvSpPr>
          <p:cNvPr id="2" name="Shape 0"/>
          <p:cNvSpPr/>
          <p:nvPr/>
        </p:nvSpPr>
        <p:spPr>
          <a:xfrm>
            <a:off x="0" y="0"/>
            <a:ext cx="320040" cy="6858000"/>
          </a:xfrm>
          <a:prstGeom prst="rect">
            <a:avLst/>
          </a:prstGeom>
          <a:solidFill>
            <a:srgbClr val="CC0000"/>
          </a:solidFill>
          <a:ln w="12700">
            <a:solidFill>
              <a:srgbClr val="333333"/>
            </a:solidFill>
            <a:prstDash val="solid"/>
          </a:ln>
        </p:spPr>
      </p:sp>
      <p:sp>
        <p:nvSpPr>
          <p:cNvPr id="3" name="Text 1"/>
          <p:cNvSpPr/>
          <p:nvPr/>
        </p:nvSpPr>
        <p:spPr>
          <a:xfrm>
            <a:off x="822960" y="2286000"/>
            <a:ext cx="7315200" cy="365760"/>
          </a:xfrm>
          <a:prstGeom prst="rect">
            <a:avLst/>
          </a:prstGeom>
          <a:noFill/>
          <a:ln/>
        </p:spPr>
        <p:txBody>
          <a:bodyPr wrap="square" lIns="0" tIns="0" rIns="0" bIns="0" rtlCol="0" anchor="ctr"/>
          <a:lstStyle/>
          <a:p>
            <a:pPr marL="0" indent="0">
              <a:buNone/>
            </a:pPr>
            <a:r>
              <a:rPr lang="en-US" sz="1200" b="1" kern="0" spc="600" dirty="0">
                <a:solidFill>
                  <a:srgbClr val="CC0000"/>
                </a:solidFill>
                <a:latin typeface="Calibri" pitchFamily="34" charset="0"/>
                <a:ea typeface="Calibri" pitchFamily="34" charset="-122"/>
                <a:cs typeface="Calibri" pitchFamily="34" charset="-120"/>
              </a:rPr>
              <a:t>PART 5</a:t>
            </a:r>
            <a:endParaRPr lang="en-US" sz="1200" dirty="0"/>
          </a:p>
        </p:txBody>
      </p:sp>
      <p:sp>
        <p:nvSpPr>
          <p:cNvPr id="4" name="Text 2"/>
          <p:cNvSpPr/>
          <p:nvPr/>
        </p:nvSpPr>
        <p:spPr>
          <a:xfrm>
            <a:off x="822960" y="2697480"/>
            <a:ext cx="10972800" cy="365760"/>
          </a:xfrm>
          <a:prstGeom prst="rect">
            <a:avLst/>
          </a:prstGeom>
          <a:noFill/>
          <a:ln/>
        </p:spPr>
        <p:txBody>
          <a:bodyPr wrap="square" lIns="0" tIns="0" rIns="0" bIns="0" rtlCol="0" anchor="ctr"/>
          <a:lstStyle/>
          <a:p>
            <a:pPr marL="0" indent="0">
              <a:buNone/>
            </a:pPr>
            <a:r>
              <a:rPr lang="en-US" sz="1700" i="1" dirty="0">
                <a:solidFill>
                  <a:srgbClr val="B8C2D9"/>
                </a:solidFill>
                <a:latin typeface="Calibri" pitchFamily="34" charset="0"/>
                <a:ea typeface="Calibri" pitchFamily="34" charset="-122"/>
                <a:cs typeface="Calibri" pitchFamily="34" charset="-120"/>
              </a:rPr>
              <a:t>Qualitative Analysis</a:t>
            </a:r>
            <a:endParaRPr lang="en-US" sz="1700" dirty="0"/>
          </a:p>
        </p:txBody>
      </p:sp>
      <p:sp>
        <p:nvSpPr>
          <p:cNvPr id="5" name="Text 3"/>
          <p:cNvSpPr/>
          <p:nvPr/>
        </p:nvSpPr>
        <p:spPr>
          <a:xfrm>
            <a:off x="822960" y="3154680"/>
            <a:ext cx="10972800" cy="1828800"/>
          </a:xfrm>
          <a:prstGeom prst="rect">
            <a:avLst/>
          </a:prstGeom>
          <a:noFill/>
          <a:ln/>
        </p:spPr>
        <p:txBody>
          <a:bodyPr wrap="square" lIns="0" tIns="0" rIns="0" bIns="0" rtlCol="0" anchor="ctr"/>
          <a:lstStyle/>
          <a:p>
            <a:pPr marL="0" indent="0">
              <a:lnSpc>
                <a:spcPct val="105000"/>
              </a:lnSpc>
              <a:buNone/>
            </a:pPr>
            <a:r>
              <a:rPr lang="en-US" sz="4200" b="1" dirty="0">
                <a:solidFill>
                  <a:srgbClr val="FFFFFF"/>
                </a:solidFill>
                <a:latin typeface="Calibri" pitchFamily="34" charset="0"/>
                <a:ea typeface="Calibri" pitchFamily="34" charset="-122"/>
                <a:cs typeface="Calibri" pitchFamily="34" charset="-120"/>
              </a:rPr>
              <a:t>What the numbers</a:t>
            </a:r>
            <a:endParaRPr lang="en-US" sz="4200" dirty="0"/>
          </a:p>
          <a:p>
            <a:pPr marL="0" indent="0">
              <a:lnSpc>
                <a:spcPct val="105000"/>
              </a:lnSpc>
              <a:buNone/>
            </a:pPr>
            <a:r>
              <a:rPr lang="en-US" sz="4200" b="1" dirty="0">
                <a:solidFill>
                  <a:srgbClr val="FFFFFF"/>
                </a:solidFill>
                <a:latin typeface="Calibri" pitchFamily="34" charset="0"/>
                <a:ea typeface="Calibri" pitchFamily="34" charset="-122"/>
                <a:cs typeface="Calibri" pitchFamily="34" charset="-120"/>
              </a:rPr>
              <a:t>do not show</a:t>
            </a:r>
            <a:endParaRPr lang="en-US" sz="4200" dirty="0"/>
          </a:p>
        </p:txBody>
      </p:sp>
      <p:sp>
        <p:nvSpPr>
          <p:cNvPr id="6" name="Shape 4"/>
          <p:cNvSpPr/>
          <p:nvPr/>
        </p:nvSpPr>
        <p:spPr>
          <a:xfrm>
            <a:off x="822960" y="5120640"/>
            <a:ext cx="2743200" cy="0"/>
          </a:xfrm>
          <a:prstGeom prst="line">
            <a:avLst/>
          </a:prstGeom>
          <a:noFill/>
          <a:ln w="25400">
            <a:solidFill>
              <a:srgbClr val="CC0000"/>
            </a:solidFill>
            <a:prstDash val="solid"/>
          </a:ln>
        </p:spPr>
      </p:sp>
      <p:sp>
        <p:nvSpPr>
          <p:cNvPr id="7" name="Text 5"/>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8A95B0"/>
                </a:solidFill>
                <a:latin typeface="Calibri" pitchFamily="34" charset="0"/>
                <a:ea typeface="Calibri" pitchFamily="34" charset="-122"/>
                <a:cs typeface="Calibri" pitchFamily="34" charset="-120"/>
              </a:rPr>
              <a:t>24 / 30</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QUALITATIVE</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Four recurring themes behind the numbers</a:t>
            </a:r>
            <a:endParaRPr lang="en-US" sz="2800" dirty="0"/>
          </a:p>
        </p:txBody>
      </p:sp>
      <p:sp>
        <p:nvSpPr>
          <p:cNvPr id="4" name="Shape 2"/>
          <p:cNvSpPr/>
          <p:nvPr/>
        </p:nvSpPr>
        <p:spPr>
          <a:xfrm>
            <a:off x="548640" y="1572768"/>
            <a:ext cx="11064240" cy="1051560"/>
          </a:xfrm>
          <a:prstGeom prst="rect">
            <a:avLst/>
          </a:prstGeom>
          <a:solidFill>
            <a:srgbClr val="F8FAFC"/>
          </a:solidFill>
          <a:ln w="12700">
            <a:solidFill>
              <a:srgbClr val="E5E9F0"/>
            </a:solidFill>
            <a:prstDash val="solid"/>
          </a:ln>
        </p:spPr>
      </p:sp>
      <p:sp>
        <p:nvSpPr>
          <p:cNvPr id="5" name="Shape 3"/>
          <p:cNvSpPr/>
          <p:nvPr/>
        </p:nvSpPr>
        <p:spPr>
          <a:xfrm>
            <a:off x="548640" y="1572768"/>
            <a:ext cx="502920" cy="1051560"/>
          </a:xfrm>
          <a:prstGeom prst="rect">
            <a:avLst/>
          </a:prstGeom>
          <a:solidFill>
            <a:srgbClr val="1A2238"/>
          </a:solidFill>
          <a:ln w="12700">
            <a:solidFill>
              <a:srgbClr val="333333"/>
            </a:solidFill>
            <a:prstDash val="solid"/>
          </a:ln>
        </p:spPr>
      </p:sp>
      <p:sp>
        <p:nvSpPr>
          <p:cNvPr id="6" name="Text 4"/>
          <p:cNvSpPr/>
          <p:nvPr/>
        </p:nvSpPr>
        <p:spPr>
          <a:xfrm>
            <a:off x="548640" y="1572768"/>
            <a:ext cx="502920" cy="1051560"/>
          </a:xfrm>
          <a:prstGeom prst="rect">
            <a:avLst/>
          </a:prstGeom>
          <a:noFill/>
          <a:ln/>
        </p:spPr>
        <p:txBody>
          <a:bodyPr wrap="square" lIns="0" tIns="0" rIns="0" bIns="0" rtlCol="0" anchor="ctr"/>
          <a:lstStyle/>
          <a:p>
            <a:pPr marL="0" indent="0" algn="ctr">
              <a:buNone/>
            </a:pPr>
            <a:r>
              <a:rPr lang="en-US" sz="2600" b="1" dirty="0">
                <a:solidFill>
                  <a:srgbClr val="CC0000"/>
                </a:solidFill>
                <a:latin typeface="Calibri" pitchFamily="34" charset="0"/>
                <a:ea typeface="Calibri" pitchFamily="34" charset="-122"/>
                <a:cs typeface="Calibri" pitchFamily="34" charset="-120"/>
              </a:rPr>
              <a:t>A</a:t>
            </a:r>
            <a:endParaRPr lang="en-US" sz="2600" dirty="0"/>
          </a:p>
        </p:txBody>
      </p:sp>
      <p:sp>
        <p:nvSpPr>
          <p:cNvPr id="7" name="Text 5"/>
          <p:cNvSpPr/>
          <p:nvPr/>
        </p:nvSpPr>
        <p:spPr>
          <a:xfrm>
            <a:off x="1188720" y="1664208"/>
            <a:ext cx="10241280" cy="365760"/>
          </a:xfrm>
          <a:prstGeom prst="rect">
            <a:avLst/>
          </a:prstGeom>
          <a:noFill/>
          <a:ln/>
        </p:spPr>
        <p:txBody>
          <a:bodyPr wrap="square" lIns="0" tIns="0" rIns="0" bIns="0" rtlCol="0" anchor="ctr"/>
          <a:lstStyle/>
          <a:p>
            <a:pPr marL="0" indent="0">
              <a:buNone/>
            </a:pPr>
            <a:r>
              <a:rPr lang="en-US" sz="1300" b="1" dirty="0">
                <a:solidFill>
                  <a:srgbClr val="1A2238"/>
                </a:solidFill>
                <a:latin typeface="Calibri" pitchFamily="34" charset="0"/>
                <a:ea typeface="Calibri" pitchFamily="34" charset="-122"/>
                <a:cs typeface="Calibri" pitchFamily="34" charset="-120"/>
              </a:rPr>
              <a:t>Thread-safety swaps are quality-equivalent at the function level</a:t>
            </a:r>
            <a:endParaRPr lang="en-US" sz="1300" dirty="0"/>
          </a:p>
        </p:txBody>
      </p:sp>
      <p:sp>
        <p:nvSpPr>
          <p:cNvPr id="8" name="Text 6"/>
          <p:cNvSpPr/>
          <p:nvPr/>
        </p:nvSpPr>
        <p:spPr>
          <a:xfrm>
            <a:off x="1188720" y="2048256"/>
            <a:ext cx="10241280" cy="548640"/>
          </a:xfrm>
          <a:prstGeom prst="rect">
            <a:avLst/>
          </a:prstGeom>
          <a:noFill/>
          <a:ln/>
        </p:spPr>
        <p:txBody>
          <a:bodyPr wrap="square" lIns="0" tIns="0" rIns="0" bIns="0" rtlCol="0" anchor="ctr"/>
          <a:lstStyle/>
          <a:p>
            <a:pPr marL="0" indent="0">
              <a:lnSpc>
                <a:spcPct val="130000"/>
              </a:lnSpc>
              <a:buNone/>
            </a:pPr>
            <a:r>
              <a:rPr lang="en-US" sz="1150" dirty="0">
                <a:solidFill>
                  <a:srgbClr val="334155"/>
                </a:solidFill>
                <a:latin typeface="Calibri" pitchFamily="34" charset="0"/>
                <a:ea typeface="Calibri" pitchFamily="34" charset="-122"/>
                <a:cs typeface="Calibri" pitchFamily="34" charset="-120"/>
              </a:rPr>
              <a:t>Replacing strtok/localtime with _r variants reliably adds one memory-safety warning but otherwise leaves Clippy unchanged. The improvement is real at the program level but invisible to function-level analysis.</a:t>
            </a:r>
            <a:endParaRPr lang="en-US" sz="1150" dirty="0"/>
          </a:p>
        </p:txBody>
      </p:sp>
      <p:sp>
        <p:nvSpPr>
          <p:cNvPr id="9" name="Shape 7"/>
          <p:cNvSpPr/>
          <p:nvPr/>
        </p:nvSpPr>
        <p:spPr>
          <a:xfrm>
            <a:off x="548640" y="2743200"/>
            <a:ext cx="11064240" cy="1051560"/>
          </a:xfrm>
          <a:prstGeom prst="rect">
            <a:avLst/>
          </a:prstGeom>
          <a:solidFill>
            <a:srgbClr val="F8FAFC"/>
          </a:solidFill>
          <a:ln w="12700">
            <a:solidFill>
              <a:srgbClr val="E5E9F0"/>
            </a:solidFill>
            <a:prstDash val="solid"/>
          </a:ln>
        </p:spPr>
      </p:sp>
      <p:sp>
        <p:nvSpPr>
          <p:cNvPr id="10" name="Shape 8"/>
          <p:cNvSpPr/>
          <p:nvPr/>
        </p:nvSpPr>
        <p:spPr>
          <a:xfrm>
            <a:off x="548640" y="2743200"/>
            <a:ext cx="502920" cy="1051560"/>
          </a:xfrm>
          <a:prstGeom prst="rect">
            <a:avLst/>
          </a:prstGeom>
          <a:solidFill>
            <a:srgbClr val="1A2238"/>
          </a:solidFill>
          <a:ln w="12700">
            <a:solidFill>
              <a:srgbClr val="333333"/>
            </a:solidFill>
            <a:prstDash val="solid"/>
          </a:ln>
        </p:spPr>
      </p:sp>
      <p:sp>
        <p:nvSpPr>
          <p:cNvPr id="11" name="Text 9"/>
          <p:cNvSpPr/>
          <p:nvPr/>
        </p:nvSpPr>
        <p:spPr>
          <a:xfrm>
            <a:off x="548640" y="2743200"/>
            <a:ext cx="502920" cy="1051560"/>
          </a:xfrm>
          <a:prstGeom prst="rect">
            <a:avLst/>
          </a:prstGeom>
          <a:noFill/>
          <a:ln/>
        </p:spPr>
        <p:txBody>
          <a:bodyPr wrap="square" lIns="0" tIns="0" rIns="0" bIns="0" rtlCol="0" anchor="ctr"/>
          <a:lstStyle/>
          <a:p>
            <a:pPr marL="0" indent="0" algn="ctr">
              <a:buNone/>
            </a:pPr>
            <a:r>
              <a:rPr lang="en-US" sz="2600" b="1" dirty="0">
                <a:solidFill>
                  <a:srgbClr val="CC0000"/>
                </a:solidFill>
                <a:latin typeface="Calibri" pitchFamily="34" charset="0"/>
                <a:ea typeface="Calibri" pitchFamily="34" charset="-122"/>
                <a:cs typeface="Calibri" pitchFamily="34" charset="-120"/>
              </a:rPr>
              <a:t>B</a:t>
            </a:r>
            <a:endParaRPr lang="en-US" sz="2600" dirty="0"/>
          </a:p>
        </p:txBody>
      </p:sp>
      <p:sp>
        <p:nvSpPr>
          <p:cNvPr id="12" name="Text 10"/>
          <p:cNvSpPr/>
          <p:nvPr/>
        </p:nvSpPr>
        <p:spPr>
          <a:xfrm>
            <a:off x="1188720" y="2834640"/>
            <a:ext cx="10241280" cy="365760"/>
          </a:xfrm>
          <a:prstGeom prst="rect">
            <a:avLst/>
          </a:prstGeom>
          <a:noFill/>
          <a:ln/>
        </p:spPr>
        <p:txBody>
          <a:bodyPr wrap="square" lIns="0" tIns="0" rIns="0" bIns="0" rtlCol="0" anchor="ctr"/>
          <a:lstStyle/>
          <a:p>
            <a:pPr marL="0" indent="0">
              <a:buNone/>
            </a:pPr>
            <a:r>
              <a:rPr lang="en-US" sz="1300" b="1" dirty="0">
                <a:solidFill>
                  <a:srgbClr val="1A2238"/>
                </a:solidFill>
                <a:latin typeface="Calibri" pitchFamily="34" charset="0"/>
                <a:ea typeface="Calibri" pitchFamily="34" charset="-122"/>
                <a:cs typeface="Calibri" pitchFamily="34" charset="-120"/>
              </a:rPr>
              <a:t>Helper extraction dilutes density but raises raw counts</a:t>
            </a:r>
            <a:endParaRPr lang="en-US" sz="1300" dirty="0"/>
          </a:p>
        </p:txBody>
      </p:sp>
      <p:sp>
        <p:nvSpPr>
          <p:cNvPr id="13" name="Text 11"/>
          <p:cNvSpPr/>
          <p:nvPr/>
        </p:nvSpPr>
        <p:spPr>
          <a:xfrm>
            <a:off x="1188720" y="3218688"/>
            <a:ext cx="10241280" cy="548640"/>
          </a:xfrm>
          <a:prstGeom prst="rect">
            <a:avLst/>
          </a:prstGeom>
          <a:noFill/>
          <a:ln/>
        </p:spPr>
        <p:txBody>
          <a:bodyPr wrap="square" lIns="0" tIns="0" rIns="0" bIns="0" rtlCol="0" anchor="ctr"/>
          <a:lstStyle/>
          <a:p>
            <a:pPr marL="0" indent="0">
              <a:lnSpc>
                <a:spcPct val="130000"/>
              </a:lnSpc>
              <a:buNone/>
            </a:pPr>
            <a:r>
              <a:rPr lang="en-US" sz="1150" dirty="0">
                <a:solidFill>
                  <a:srgbClr val="334155"/>
                </a:solidFill>
                <a:latin typeface="Calibri" pitchFamily="34" charset="0"/>
                <a:ea typeface="Calibri" pitchFamily="34" charset="-122"/>
                <a:cs typeface="Calibri" pitchFamily="34" charset="-120"/>
              </a:rPr>
              <a:t>Decomposing a complex function multiplies unsafe_op_in_unsafe_fn across smaller pieces. Raw count rises; rate per 100 LOC falls. Which metric to trust depends on the use case.</a:t>
            </a:r>
            <a:endParaRPr lang="en-US" sz="1150" dirty="0"/>
          </a:p>
        </p:txBody>
      </p:sp>
      <p:sp>
        <p:nvSpPr>
          <p:cNvPr id="14" name="Shape 12"/>
          <p:cNvSpPr/>
          <p:nvPr/>
        </p:nvSpPr>
        <p:spPr>
          <a:xfrm>
            <a:off x="548640" y="3913632"/>
            <a:ext cx="11064240" cy="1051560"/>
          </a:xfrm>
          <a:prstGeom prst="rect">
            <a:avLst/>
          </a:prstGeom>
          <a:solidFill>
            <a:srgbClr val="F8FAFC"/>
          </a:solidFill>
          <a:ln w="12700">
            <a:solidFill>
              <a:srgbClr val="E5E9F0"/>
            </a:solidFill>
            <a:prstDash val="solid"/>
          </a:ln>
        </p:spPr>
      </p:sp>
      <p:sp>
        <p:nvSpPr>
          <p:cNvPr id="15" name="Shape 13"/>
          <p:cNvSpPr/>
          <p:nvPr/>
        </p:nvSpPr>
        <p:spPr>
          <a:xfrm>
            <a:off x="548640" y="3913632"/>
            <a:ext cx="502920" cy="1051560"/>
          </a:xfrm>
          <a:prstGeom prst="rect">
            <a:avLst/>
          </a:prstGeom>
          <a:solidFill>
            <a:srgbClr val="1A2238"/>
          </a:solidFill>
          <a:ln w="12700">
            <a:solidFill>
              <a:srgbClr val="333333"/>
            </a:solidFill>
            <a:prstDash val="solid"/>
          </a:ln>
        </p:spPr>
      </p:sp>
      <p:sp>
        <p:nvSpPr>
          <p:cNvPr id="16" name="Text 14"/>
          <p:cNvSpPr/>
          <p:nvPr/>
        </p:nvSpPr>
        <p:spPr>
          <a:xfrm>
            <a:off x="548640" y="3913632"/>
            <a:ext cx="502920" cy="1051560"/>
          </a:xfrm>
          <a:prstGeom prst="rect">
            <a:avLst/>
          </a:prstGeom>
          <a:noFill/>
          <a:ln/>
        </p:spPr>
        <p:txBody>
          <a:bodyPr wrap="square" lIns="0" tIns="0" rIns="0" bIns="0" rtlCol="0" anchor="ctr"/>
          <a:lstStyle/>
          <a:p>
            <a:pPr marL="0" indent="0" algn="ctr">
              <a:buNone/>
            </a:pPr>
            <a:r>
              <a:rPr lang="en-US" sz="2600" b="1" dirty="0">
                <a:solidFill>
                  <a:srgbClr val="CC0000"/>
                </a:solidFill>
                <a:latin typeface="Calibri" pitchFamily="34" charset="0"/>
                <a:ea typeface="Calibri" pitchFamily="34" charset="-122"/>
                <a:cs typeface="Calibri" pitchFamily="34" charset="-120"/>
              </a:rPr>
              <a:t>C</a:t>
            </a:r>
            <a:endParaRPr lang="en-US" sz="2600" dirty="0"/>
          </a:p>
        </p:txBody>
      </p:sp>
      <p:sp>
        <p:nvSpPr>
          <p:cNvPr id="17" name="Text 15"/>
          <p:cNvSpPr/>
          <p:nvPr/>
        </p:nvSpPr>
        <p:spPr>
          <a:xfrm>
            <a:off x="1188720" y="4005072"/>
            <a:ext cx="10241280" cy="365760"/>
          </a:xfrm>
          <a:prstGeom prst="rect">
            <a:avLst/>
          </a:prstGeom>
          <a:noFill/>
          <a:ln/>
        </p:spPr>
        <p:txBody>
          <a:bodyPr wrap="square" lIns="0" tIns="0" rIns="0" bIns="0" rtlCol="0" anchor="ctr"/>
          <a:lstStyle/>
          <a:p>
            <a:pPr marL="0" indent="0">
              <a:buNone/>
            </a:pPr>
            <a:r>
              <a:rPr lang="en-US" sz="1300" b="1" dirty="0">
                <a:solidFill>
                  <a:srgbClr val="1A2238"/>
                </a:solidFill>
                <a:latin typeface="Calibri" pitchFamily="34" charset="0"/>
                <a:ea typeface="Calibri" pitchFamily="34" charset="-122"/>
                <a:cs typeface="Calibri" pitchFamily="34" charset="-120"/>
              </a:rPr>
              <a:t>Documentation fixes upstream do not propagate downstream</a:t>
            </a:r>
            <a:endParaRPr lang="en-US" sz="1300" dirty="0"/>
          </a:p>
        </p:txBody>
      </p:sp>
      <p:sp>
        <p:nvSpPr>
          <p:cNvPr id="18" name="Text 16"/>
          <p:cNvSpPr/>
          <p:nvPr/>
        </p:nvSpPr>
        <p:spPr>
          <a:xfrm>
            <a:off x="1188720" y="4389120"/>
            <a:ext cx="10241280" cy="548640"/>
          </a:xfrm>
          <a:prstGeom prst="rect">
            <a:avLst/>
          </a:prstGeom>
          <a:noFill/>
          <a:ln/>
        </p:spPr>
        <p:txBody>
          <a:bodyPr wrap="square" lIns="0" tIns="0" rIns="0" bIns="0" rtlCol="0" anchor="ctr"/>
          <a:lstStyle/>
          <a:p>
            <a:pPr marL="0" indent="0">
              <a:lnSpc>
                <a:spcPct val="130000"/>
              </a:lnSpc>
              <a:buNone/>
            </a:pPr>
            <a:r>
              <a:rPr lang="en-US" sz="1150" dirty="0">
                <a:solidFill>
                  <a:srgbClr val="334155"/>
                </a:solidFill>
                <a:latin typeface="Calibri" pitchFamily="34" charset="0"/>
                <a:ea typeface="Calibri" pitchFamily="34" charset="-122"/>
                <a:cs typeface="Calibri" pitchFamily="34" charset="-120"/>
              </a:rPr>
              <a:t>C comments do nothing for Rust's missing_safety_doc, which requires Safety blocks on pub unsafe fns. LLMs emits more such fns after remediation, driving the +25 regression.</a:t>
            </a:r>
            <a:endParaRPr lang="en-US" sz="1150" dirty="0"/>
          </a:p>
        </p:txBody>
      </p:sp>
      <p:sp>
        <p:nvSpPr>
          <p:cNvPr id="19" name="Shape 17"/>
          <p:cNvSpPr/>
          <p:nvPr/>
        </p:nvSpPr>
        <p:spPr>
          <a:xfrm>
            <a:off x="611900" y="5084064"/>
            <a:ext cx="11064240" cy="1051560"/>
          </a:xfrm>
          <a:prstGeom prst="rect">
            <a:avLst/>
          </a:prstGeom>
          <a:solidFill>
            <a:srgbClr val="F8FAFC"/>
          </a:solidFill>
          <a:ln w="12700">
            <a:solidFill>
              <a:srgbClr val="E5E9F0"/>
            </a:solidFill>
            <a:prstDash val="solid"/>
          </a:ln>
        </p:spPr>
      </p:sp>
      <p:sp>
        <p:nvSpPr>
          <p:cNvPr id="20" name="Shape 18"/>
          <p:cNvSpPr/>
          <p:nvPr/>
        </p:nvSpPr>
        <p:spPr>
          <a:xfrm>
            <a:off x="548640" y="5084064"/>
            <a:ext cx="502920" cy="1051560"/>
          </a:xfrm>
          <a:prstGeom prst="rect">
            <a:avLst/>
          </a:prstGeom>
          <a:solidFill>
            <a:srgbClr val="1A2238"/>
          </a:solidFill>
          <a:ln w="12700">
            <a:solidFill>
              <a:srgbClr val="333333"/>
            </a:solidFill>
            <a:prstDash val="solid"/>
          </a:ln>
        </p:spPr>
      </p:sp>
      <p:sp>
        <p:nvSpPr>
          <p:cNvPr id="21" name="Text 19"/>
          <p:cNvSpPr/>
          <p:nvPr/>
        </p:nvSpPr>
        <p:spPr>
          <a:xfrm>
            <a:off x="548640" y="5084064"/>
            <a:ext cx="502920" cy="1051560"/>
          </a:xfrm>
          <a:prstGeom prst="rect">
            <a:avLst/>
          </a:prstGeom>
          <a:noFill/>
          <a:ln/>
        </p:spPr>
        <p:txBody>
          <a:bodyPr wrap="square" lIns="0" tIns="0" rIns="0" bIns="0" rtlCol="0" anchor="ctr"/>
          <a:lstStyle/>
          <a:p>
            <a:pPr marL="0" indent="0" algn="ctr">
              <a:buNone/>
            </a:pPr>
            <a:r>
              <a:rPr lang="en-US" sz="2600" b="1" dirty="0">
                <a:solidFill>
                  <a:srgbClr val="CC0000"/>
                </a:solidFill>
                <a:latin typeface="Calibri" pitchFamily="34" charset="0"/>
                <a:ea typeface="Calibri" pitchFamily="34" charset="-122"/>
                <a:cs typeface="Calibri" pitchFamily="34" charset="-120"/>
              </a:rPr>
              <a:t>D</a:t>
            </a:r>
            <a:endParaRPr lang="en-US" sz="2600" dirty="0"/>
          </a:p>
        </p:txBody>
      </p:sp>
      <p:sp>
        <p:nvSpPr>
          <p:cNvPr id="22" name="Text 20"/>
          <p:cNvSpPr/>
          <p:nvPr/>
        </p:nvSpPr>
        <p:spPr>
          <a:xfrm>
            <a:off x="1188720" y="5175504"/>
            <a:ext cx="10241280" cy="365760"/>
          </a:xfrm>
          <a:prstGeom prst="rect">
            <a:avLst/>
          </a:prstGeom>
          <a:noFill/>
          <a:ln/>
        </p:spPr>
        <p:txBody>
          <a:bodyPr wrap="square" lIns="0" tIns="0" rIns="0" bIns="0" rtlCol="0" anchor="ctr"/>
          <a:lstStyle/>
          <a:p>
            <a:pPr marL="0" indent="0">
              <a:buNone/>
            </a:pPr>
            <a:r>
              <a:rPr lang="en-US" sz="1300" b="1" dirty="0">
                <a:solidFill>
                  <a:srgbClr val="1A2238"/>
                </a:solidFill>
                <a:latin typeface="Calibri" pitchFamily="34" charset="0"/>
                <a:ea typeface="Calibri" pitchFamily="34" charset="-122"/>
                <a:cs typeface="Calibri" pitchFamily="34" charset="-120"/>
              </a:rPr>
              <a:t>Mutability tightening sometimes induces new hard errors</a:t>
            </a:r>
            <a:endParaRPr lang="en-US" sz="1300" dirty="0"/>
          </a:p>
        </p:txBody>
      </p:sp>
      <p:sp>
        <p:nvSpPr>
          <p:cNvPr id="23" name="Text 21"/>
          <p:cNvSpPr/>
          <p:nvPr/>
        </p:nvSpPr>
        <p:spPr>
          <a:xfrm>
            <a:off x="1188720" y="5559552"/>
            <a:ext cx="10241280" cy="548640"/>
          </a:xfrm>
          <a:prstGeom prst="rect">
            <a:avLst/>
          </a:prstGeom>
          <a:noFill/>
          <a:ln/>
        </p:spPr>
        <p:txBody>
          <a:bodyPr wrap="square" lIns="0" tIns="0" rIns="0" bIns="0" rtlCol="0" anchor="ctr"/>
          <a:lstStyle/>
          <a:p>
            <a:pPr marL="0" indent="0">
              <a:lnSpc>
                <a:spcPct val="130000"/>
              </a:lnSpc>
              <a:buNone/>
            </a:pPr>
            <a:r>
              <a:rPr lang="en-US" sz="1150" dirty="0">
                <a:solidFill>
                  <a:srgbClr val="334155"/>
                </a:solidFill>
                <a:latin typeface="Calibri" pitchFamily="34" charset="0"/>
                <a:ea typeface="Calibri" pitchFamily="34" charset="-122"/>
                <a:cs typeface="Calibri" pitchFamily="34" charset="-120"/>
              </a:rPr>
              <a:t>A few after-translations introduced extern C blocks without the unsafe keyword, or forward declarations without bodies. These are translator-induced regressions, not properties of the fix itself.</a:t>
            </a:r>
            <a:endParaRPr lang="en-US" sz="1150" dirty="0"/>
          </a:p>
        </p:txBody>
      </p:sp>
      <p:sp>
        <p:nvSpPr>
          <p:cNvPr id="24" name="Shape 22"/>
          <p:cNvSpPr/>
          <p:nvPr/>
        </p:nvSpPr>
        <p:spPr>
          <a:xfrm>
            <a:off x="548640" y="6446520"/>
            <a:ext cx="11064240" cy="0"/>
          </a:xfrm>
          <a:prstGeom prst="line">
            <a:avLst/>
          </a:prstGeom>
          <a:noFill/>
          <a:ln w="9525">
            <a:solidFill>
              <a:srgbClr val="E2E8F0"/>
            </a:solidFill>
            <a:prstDash val="solid"/>
          </a:ln>
        </p:spPr>
      </p:sp>
      <p:sp>
        <p:nvSpPr>
          <p:cNvPr id="25" name="Text 23"/>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26" name="Text 24"/>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25 / 30</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QUALITATIVE  ·  CASE STUDY</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Same fix, same model, opposite outcome</a:t>
            </a:r>
            <a:endParaRPr lang="en-US" sz="2800" dirty="0"/>
          </a:p>
        </p:txBody>
      </p:sp>
      <p:sp>
        <p:nvSpPr>
          <p:cNvPr id="4" name="Text 2"/>
          <p:cNvSpPr/>
          <p:nvPr/>
        </p:nvSpPr>
        <p:spPr>
          <a:xfrm>
            <a:off x="548640" y="1508760"/>
            <a:ext cx="11064240" cy="365760"/>
          </a:xfrm>
          <a:prstGeom prst="rect">
            <a:avLst/>
          </a:prstGeom>
          <a:noFill/>
          <a:ln/>
        </p:spPr>
        <p:txBody>
          <a:bodyPr wrap="square" lIns="0" tIns="0" rIns="0" bIns="0" rtlCol="0" anchor="ctr"/>
          <a:lstStyle/>
          <a:p>
            <a:pPr marL="0" indent="0">
              <a:buNone/>
            </a:pPr>
            <a:r>
              <a:rPr lang="en-US" sz="1500" b="1" i="1" dirty="0">
                <a:solidFill>
                  <a:srgbClr val="1A2238"/>
                </a:solidFill>
                <a:latin typeface="Calibri" pitchFamily="34" charset="0"/>
                <a:ea typeface="Calibri" pitchFamily="34" charset="-122"/>
                <a:cs typeface="Calibri" pitchFamily="34" charset="-120"/>
              </a:rPr>
              <a:t>Remediation: strtok to strtok_r  (thread safety)</a:t>
            </a:r>
            <a:endParaRPr lang="en-US" sz="1500" dirty="0"/>
          </a:p>
        </p:txBody>
      </p:sp>
      <p:sp>
        <p:nvSpPr>
          <p:cNvPr id="5" name="Text 3"/>
          <p:cNvSpPr/>
          <p:nvPr/>
        </p:nvSpPr>
        <p:spPr>
          <a:xfrm>
            <a:off x="548640" y="1892808"/>
            <a:ext cx="11064240" cy="502920"/>
          </a:xfrm>
          <a:prstGeom prst="rect">
            <a:avLst/>
          </a:prstGeom>
          <a:noFill/>
          <a:ln/>
        </p:spPr>
        <p:txBody>
          <a:bodyPr wrap="square" lIns="0" tIns="0" rIns="0" bIns="0" rtlCol="0" anchor="ctr"/>
          <a:lstStyle/>
          <a:p>
            <a:pPr marL="0" indent="0">
              <a:lnSpc>
                <a:spcPct val="130000"/>
              </a:lnSpc>
              <a:buNone/>
            </a:pPr>
            <a:r>
              <a:rPr lang="en-US" sz="1200" dirty="0">
                <a:solidFill>
                  <a:srgbClr val="334155"/>
                </a:solidFill>
                <a:latin typeface="Calibri" pitchFamily="34" charset="0"/>
                <a:ea typeface="Calibri" pitchFamily="34" charset="-122"/>
                <a:cs typeface="Calibri" pitchFamily="34" charset="-120"/>
              </a:rPr>
              <a:t>This category appears in both directions of the win/loss distribution, showing that debt category label alone is a poor predictor of translation outcome.</a:t>
            </a:r>
            <a:endParaRPr lang="en-US" sz="1200" dirty="0"/>
          </a:p>
        </p:txBody>
      </p:sp>
      <p:sp>
        <p:nvSpPr>
          <p:cNvPr id="6" name="Shape 4"/>
          <p:cNvSpPr/>
          <p:nvPr/>
        </p:nvSpPr>
        <p:spPr>
          <a:xfrm>
            <a:off x="548640" y="2578608"/>
            <a:ext cx="5394960" cy="3611880"/>
          </a:xfrm>
          <a:prstGeom prst="rect">
            <a:avLst/>
          </a:prstGeom>
          <a:solidFill>
            <a:srgbClr val="CCFBF1"/>
          </a:solidFill>
          <a:ln w="12700">
            <a:solidFill>
              <a:srgbClr val="0F766E"/>
            </a:solidFill>
            <a:prstDash val="solid"/>
          </a:ln>
        </p:spPr>
      </p:sp>
      <p:sp>
        <p:nvSpPr>
          <p:cNvPr id="7" name="Shape 5"/>
          <p:cNvSpPr/>
          <p:nvPr/>
        </p:nvSpPr>
        <p:spPr>
          <a:xfrm>
            <a:off x="548640" y="2578608"/>
            <a:ext cx="5394960" cy="411480"/>
          </a:xfrm>
          <a:prstGeom prst="rect">
            <a:avLst/>
          </a:prstGeom>
          <a:solidFill>
            <a:srgbClr val="0F766E"/>
          </a:solidFill>
          <a:ln w="12700">
            <a:solidFill>
              <a:srgbClr val="333333"/>
            </a:solidFill>
            <a:prstDash val="solid"/>
          </a:ln>
        </p:spPr>
      </p:sp>
      <p:sp>
        <p:nvSpPr>
          <p:cNvPr id="8" name="Text 6"/>
          <p:cNvSpPr/>
          <p:nvPr/>
        </p:nvSpPr>
        <p:spPr>
          <a:xfrm>
            <a:off x="777240" y="2624328"/>
            <a:ext cx="4937760" cy="320040"/>
          </a:xfrm>
          <a:prstGeom prst="rect">
            <a:avLst/>
          </a:prstGeom>
          <a:noFill/>
          <a:ln/>
        </p:spPr>
        <p:txBody>
          <a:bodyPr wrap="square" lIns="0" tIns="0" rIns="0" bIns="0" rtlCol="0" anchor="ctr"/>
          <a:lstStyle/>
          <a:p>
            <a:pPr marL="0" indent="0">
              <a:buNone/>
            </a:pPr>
            <a:r>
              <a:rPr lang="en-US" sz="1200" b="1" kern="0" spc="200" dirty="0">
                <a:solidFill>
                  <a:srgbClr val="FFFFFF"/>
                </a:solidFill>
                <a:latin typeface="Calibri" pitchFamily="34" charset="0"/>
                <a:ea typeface="Calibri" pitchFamily="34" charset="-122"/>
                <a:cs typeface="Calibri" pitchFamily="34" charset="-120"/>
              </a:rPr>
              <a:t>Instance 1: net improvement</a:t>
            </a:r>
            <a:endParaRPr lang="en-US" sz="1200" dirty="0"/>
          </a:p>
        </p:txBody>
      </p:sp>
      <p:sp>
        <p:nvSpPr>
          <p:cNvPr id="9" name="Text 7"/>
          <p:cNvSpPr/>
          <p:nvPr/>
        </p:nvSpPr>
        <p:spPr>
          <a:xfrm>
            <a:off x="777240" y="3090672"/>
            <a:ext cx="4937760" cy="320040"/>
          </a:xfrm>
          <a:prstGeom prst="rect">
            <a:avLst/>
          </a:prstGeom>
          <a:noFill/>
          <a:ln/>
        </p:spPr>
        <p:txBody>
          <a:bodyPr wrap="square" lIns="0" tIns="0" rIns="0" bIns="0" rtlCol="0" anchor="ctr"/>
          <a:lstStyle/>
          <a:p>
            <a:pPr marL="0" indent="0">
              <a:buNone/>
            </a:pPr>
            <a:r>
              <a:rPr lang="en-US" sz="1400" b="1" dirty="0">
                <a:solidFill>
                  <a:srgbClr val="1A2238"/>
                </a:solidFill>
                <a:latin typeface="Calibri" pitchFamily="34" charset="0"/>
                <a:ea typeface="Calibri" pitchFamily="34" charset="-122"/>
                <a:cs typeface="Calibri" pitchFamily="34" charset="-120"/>
              </a:rPr>
              <a:t>ChatGPT 5.2</a:t>
            </a:r>
            <a:endParaRPr lang="en-US" sz="1400" dirty="0"/>
          </a:p>
        </p:txBody>
      </p:sp>
      <p:sp>
        <p:nvSpPr>
          <p:cNvPr id="10" name="Text 8"/>
          <p:cNvSpPr/>
          <p:nvPr/>
        </p:nvSpPr>
        <p:spPr>
          <a:xfrm>
            <a:off x="777240" y="3410712"/>
            <a:ext cx="4937760" cy="320040"/>
          </a:xfrm>
          <a:prstGeom prst="rect">
            <a:avLst/>
          </a:prstGeom>
          <a:noFill/>
          <a:ln/>
        </p:spPr>
        <p:txBody>
          <a:bodyPr wrap="square" lIns="0" tIns="0" rIns="0" bIns="0" rtlCol="0" anchor="ctr"/>
          <a:lstStyle/>
          <a:p>
            <a:pPr marL="0" indent="0">
              <a:buNone/>
            </a:pPr>
            <a:r>
              <a:rPr lang="en-US" sz="1500" b="1" dirty="0">
                <a:solidFill>
                  <a:srgbClr val="0F766E"/>
                </a:solidFill>
                <a:latin typeface="Calibri" pitchFamily="34" charset="0"/>
                <a:ea typeface="Calibri" pitchFamily="34" charset="-122"/>
                <a:cs typeface="Calibri" pitchFamily="34" charset="-120"/>
              </a:rPr>
              <a:t>Rate change: −2.6 / 100 LOC</a:t>
            </a:r>
            <a:endParaRPr lang="en-US" sz="1500" dirty="0"/>
          </a:p>
        </p:txBody>
      </p:sp>
      <p:sp>
        <p:nvSpPr>
          <p:cNvPr id="11" name="Shape 9"/>
          <p:cNvSpPr/>
          <p:nvPr/>
        </p:nvSpPr>
        <p:spPr>
          <a:xfrm>
            <a:off x="777240" y="3822192"/>
            <a:ext cx="4937760" cy="0"/>
          </a:xfrm>
          <a:prstGeom prst="line">
            <a:avLst/>
          </a:prstGeom>
          <a:noFill/>
          <a:ln w="12700">
            <a:solidFill>
              <a:srgbClr val="0F766E"/>
            </a:solidFill>
            <a:prstDash val="solid"/>
          </a:ln>
        </p:spPr>
      </p:sp>
      <p:sp>
        <p:nvSpPr>
          <p:cNvPr id="12" name="Text 10"/>
          <p:cNvSpPr/>
          <p:nvPr/>
        </p:nvSpPr>
        <p:spPr>
          <a:xfrm>
            <a:off x="777240" y="3913632"/>
            <a:ext cx="4937760" cy="256032"/>
          </a:xfrm>
          <a:prstGeom prst="rect">
            <a:avLst/>
          </a:prstGeom>
          <a:noFill/>
          <a:ln/>
        </p:spPr>
        <p:txBody>
          <a:bodyPr wrap="square" lIns="0" tIns="0" rIns="0" bIns="0" rtlCol="0" anchor="ctr"/>
          <a:lstStyle/>
          <a:p>
            <a:pPr marL="0" indent="0">
              <a:buNone/>
            </a:pPr>
            <a:r>
              <a:rPr lang="en-US" sz="900" b="1" kern="0" spc="400" dirty="0">
                <a:solidFill>
                  <a:srgbClr val="0F766E"/>
                </a:solidFill>
                <a:latin typeface="Calibri" pitchFamily="34" charset="0"/>
                <a:ea typeface="Calibri" pitchFamily="34" charset="-122"/>
                <a:cs typeface="Calibri" pitchFamily="34" charset="-120"/>
              </a:rPr>
              <a:t>WHY</a:t>
            </a:r>
            <a:endParaRPr lang="en-US" sz="900" dirty="0"/>
          </a:p>
        </p:txBody>
      </p:sp>
      <p:sp>
        <p:nvSpPr>
          <p:cNvPr id="13" name="Text 11"/>
          <p:cNvSpPr/>
          <p:nvPr/>
        </p:nvSpPr>
        <p:spPr>
          <a:xfrm>
            <a:off x="777240" y="4187952"/>
            <a:ext cx="4937760" cy="1828800"/>
          </a:xfrm>
          <a:prstGeom prst="rect">
            <a:avLst/>
          </a:prstGeom>
          <a:noFill/>
          <a:ln/>
        </p:spPr>
        <p:txBody>
          <a:bodyPr wrap="square" lIns="0" tIns="0" rIns="0" bIns="0" rtlCol="0" anchor="ctr"/>
          <a:lstStyle/>
          <a:p>
            <a:pPr marL="0" indent="0">
              <a:lnSpc>
                <a:spcPct val="130000"/>
              </a:lnSpc>
              <a:buNone/>
            </a:pPr>
            <a:r>
              <a:rPr lang="en-US" sz="1200" dirty="0">
                <a:solidFill>
                  <a:srgbClr val="334155"/>
                </a:solidFill>
                <a:latin typeface="Calibri" pitchFamily="34" charset="0"/>
                <a:ea typeface="Calibri" pitchFamily="34" charset="-122"/>
                <a:cs typeface="Calibri" pitchFamily="34" charset="-120"/>
              </a:rPr>
              <a:t>After the fix, the surrounding function was small enough that ChatGPT emitted one contiguous unsafe block instead of three nested ones. unsafe_op_in_unsafe_fn dropped from 4 to 1.</a:t>
            </a:r>
            <a:endParaRPr lang="en-US" sz="1200" dirty="0"/>
          </a:p>
        </p:txBody>
      </p:sp>
      <p:sp>
        <p:nvSpPr>
          <p:cNvPr id="14" name="Shape 12"/>
          <p:cNvSpPr/>
          <p:nvPr/>
        </p:nvSpPr>
        <p:spPr>
          <a:xfrm>
            <a:off x="6126480" y="2578608"/>
            <a:ext cx="5394960" cy="3611880"/>
          </a:xfrm>
          <a:prstGeom prst="rect">
            <a:avLst/>
          </a:prstGeom>
          <a:solidFill>
            <a:srgbClr val="FEF3C7"/>
          </a:solidFill>
          <a:ln w="12700">
            <a:solidFill>
              <a:srgbClr val="B45309"/>
            </a:solidFill>
            <a:prstDash val="solid"/>
          </a:ln>
        </p:spPr>
      </p:sp>
      <p:sp>
        <p:nvSpPr>
          <p:cNvPr id="15" name="Shape 13"/>
          <p:cNvSpPr/>
          <p:nvPr/>
        </p:nvSpPr>
        <p:spPr>
          <a:xfrm>
            <a:off x="6126480" y="2578608"/>
            <a:ext cx="5394960" cy="411480"/>
          </a:xfrm>
          <a:prstGeom prst="rect">
            <a:avLst/>
          </a:prstGeom>
          <a:solidFill>
            <a:srgbClr val="B45309"/>
          </a:solidFill>
          <a:ln w="12700">
            <a:solidFill>
              <a:srgbClr val="333333"/>
            </a:solidFill>
            <a:prstDash val="solid"/>
          </a:ln>
        </p:spPr>
      </p:sp>
      <p:sp>
        <p:nvSpPr>
          <p:cNvPr id="16" name="Text 14"/>
          <p:cNvSpPr/>
          <p:nvPr/>
        </p:nvSpPr>
        <p:spPr>
          <a:xfrm>
            <a:off x="6355080" y="2624328"/>
            <a:ext cx="4937760" cy="320040"/>
          </a:xfrm>
          <a:prstGeom prst="rect">
            <a:avLst/>
          </a:prstGeom>
          <a:noFill/>
          <a:ln/>
        </p:spPr>
        <p:txBody>
          <a:bodyPr wrap="square" lIns="0" tIns="0" rIns="0" bIns="0" rtlCol="0" anchor="ctr"/>
          <a:lstStyle/>
          <a:p>
            <a:pPr marL="0" indent="0">
              <a:buNone/>
            </a:pPr>
            <a:r>
              <a:rPr lang="en-US" sz="1200" b="1" kern="0" spc="200" dirty="0">
                <a:solidFill>
                  <a:srgbClr val="FFFFFF"/>
                </a:solidFill>
                <a:latin typeface="Calibri" pitchFamily="34" charset="0"/>
                <a:ea typeface="Calibri" pitchFamily="34" charset="-122"/>
                <a:cs typeface="Calibri" pitchFamily="34" charset="-120"/>
              </a:rPr>
              <a:t>Instance 2: net regression</a:t>
            </a:r>
            <a:endParaRPr lang="en-US" sz="1200" dirty="0"/>
          </a:p>
        </p:txBody>
      </p:sp>
      <p:sp>
        <p:nvSpPr>
          <p:cNvPr id="17" name="Text 15"/>
          <p:cNvSpPr/>
          <p:nvPr/>
        </p:nvSpPr>
        <p:spPr>
          <a:xfrm>
            <a:off x="6355080" y="3090672"/>
            <a:ext cx="4937760" cy="320040"/>
          </a:xfrm>
          <a:prstGeom prst="rect">
            <a:avLst/>
          </a:prstGeom>
          <a:noFill/>
          <a:ln/>
        </p:spPr>
        <p:txBody>
          <a:bodyPr wrap="square" lIns="0" tIns="0" rIns="0" bIns="0" rtlCol="0" anchor="ctr"/>
          <a:lstStyle/>
          <a:p>
            <a:pPr marL="0" indent="0">
              <a:buNone/>
            </a:pPr>
            <a:r>
              <a:rPr lang="en-US" sz="1400" b="1" dirty="0">
                <a:solidFill>
                  <a:srgbClr val="1A2238"/>
                </a:solidFill>
                <a:latin typeface="Calibri" pitchFamily="34" charset="0"/>
                <a:ea typeface="Calibri" pitchFamily="34" charset="-122"/>
                <a:cs typeface="Calibri" pitchFamily="34" charset="-120"/>
              </a:rPr>
              <a:t>ChatGPT 5.2</a:t>
            </a:r>
            <a:endParaRPr lang="en-US" sz="1400" dirty="0"/>
          </a:p>
        </p:txBody>
      </p:sp>
      <p:sp>
        <p:nvSpPr>
          <p:cNvPr id="18" name="Text 16"/>
          <p:cNvSpPr/>
          <p:nvPr/>
        </p:nvSpPr>
        <p:spPr>
          <a:xfrm>
            <a:off x="6355080" y="3410712"/>
            <a:ext cx="4937760" cy="320040"/>
          </a:xfrm>
          <a:prstGeom prst="rect">
            <a:avLst/>
          </a:prstGeom>
          <a:noFill/>
          <a:ln/>
        </p:spPr>
        <p:txBody>
          <a:bodyPr wrap="square" lIns="0" tIns="0" rIns="0" bIns="0" rtlCol="0" anchor="ctr"/>
          <a:lstStyle/>
          <a:p>
            <a:pPr marL="0" indent="0">
              <a:buNone/>
            </a:pPr>
            <a:r>
              <a:rPr lang="en-US" sz="1500" b="1" dirty="0">
                <a:solidFill>
                  <a:srgbClr val="B45309"/>
                </a:solidFill>
                <a:latin typeface="Calibri" pitchFamily="34" charset="0"/>
                <a:ea typeface="Calibri" pitchFamily="34" charset="-122"/>
                <a:cs typeface="Calibri" pitchFamily="34" charset="-120"/>
              </a:rPr>
              <a:t>Rate change: +3.1 / 100 LOC</a:t>
            </a:r>
            <a:endParaRPr lang="en-US" sz="1500" dirty="0"/>
          </a:p>
        </p:txBody>
      </p:sp>
      <p:sp>
        <p:nvSpPr>
          <p:cNvPr id="19" name="Shape 17"/>
          <p:cNvSpPr/>
          <p:nvPr/>
        </p:nvSpPr>
        <p:spPr>
          <a:xfrm>
            <a:off x="6355080" y="3822192"/>
            <a:ext cx="4937760" cy="0"/>
          </a:xfrm>
          <a:prstGeom prst="line">
            <a:avLst/>
          </a:prstGeom>
          <a:noFill/>
          <a:ln w="12700">
            <a:solidFill>
              <a:srgbClr val="B45309"/>
            </a:solidFill>
            <a:prstDash val="solid"/>
          </a:ln>
        </p:spPr>
      </p:sp>
      <p:sp>
        <p:nvSpPr>
          <p:cNvPr id="20" name="Text 18"/>
          <p:cNvSpPr/>
          <p:nvPr/>
        </p:nvSpPr>
        <p:spPr>
          <a:xfrm>
            <a:off x="6355080" y="3913632"/>
            <a:ext cx="4937760" cy="256032"/>
          </a:xfrm>
          <a:prstGeom prst="rect">
            <a:avLst/>
          </a:prstGeom>
          <a:noFill/>
          <a:ln/>
        </p:spPr>
        <p:txBody>
          <a:bodyPr wrap="square" lIns="0" tIns="0" rIns="0" bIns="0" rtlCol="0" anchor="ctr"/>
          <a:lstStyle/>
          <a:p>
            <a:pPr marL="0" indent="0">
              <a:buNone/>
            </a:pPr>
            <a:r>
              <a:rPr lang="en-US" sz="900" b="1" kern="0" spc="400" dirty="0">
                <a:solidFill>
                  <a:srgbClr val="B45309"/>
                </a:solidFill>
                <a:latin typeface="Calibri" pitchFamily="34" charset="0"/>
                <a:ea typeface="Calibri" pitchFamily="34" charset="-122"/>
                <a:cs typeface="Calibri" pitchFamily="34" charset="-120"/>
              </a:rPr>
              <a:t>WHY</a:t>
            </a:r>
            <a:endParaRPr lang="en-US" sz="900" dirty="0"/>
          </a:p>
        </p:txBody>
      </p:sp>
      <p:sp>
        <p:nvSpPr>
          <p:cNvPr id="21" name="Text 19"/>
          <p:cNvSpPr/>
          <p:nvPr/>
        </p:nvSpPr>
        <p:spPr>
          <a:xfrm>
            <a:off x="6355080" y="4187952"/>
            <a:ext cx="4937760" cy="1828800"/>
          </a:xfrm>
          <a:prstGeom prst="rect">
            <a:avLst/>
          </a:prstGeom>
          <a:noFill/>
          <a:ln/>
        </p:spPr>
        <p:txBody>
          <a:bodyPr wrap="square" lIns="0" tIns="0" rIns="0" bIns="0" rtlCol="0" anchor="ctr"/>
          <a:lstStyle/>
          <a:p>
            <a:pPr marL="0" indent="0">
              <a:lnSpc>
                <a:spcPct val="130000"/>
              </a:lnSpc>
              <a:buNone/>
            </a:pPr>
            <a:r>
              <a:rPr lang="en-US" sz="1200" dirty="0">
                <a:solidFill>
                  <a:srgbClr val="334155"/>
                </a:solidFill>
                <a:latin typeface="Calibri" pitchFamily="34" charset="0"/>
                <a:ea typeface="Calibri" pitchFamily="34" charset="-122"/>
                <a:cs typeface="Calibri" pitchFamily="34" charset="-120"/>
              </a:rPr>
              <a:t>The strtok_r signature required an extra char** state parameter. ChatGPT emitted a new pub unsafe fn wrapping it, triggering missing_safety_doc (+1) and private_interfaces (+1).</a:t>
            </a:r>
            <a:endParaRPr lang="en-US" sz="1200" dirty="0"/>
          </a:p>
        </p:txBody>
      </p:sp>
      <p:sp>
        <p:nvSpPr>
          <p:cNvPr id="22" name="Text 20"/>
          <p:cNvSpPr/>
          <p:nvPr/>
        </p:nvSpPr>
        <p:spPr>
          <a:xfrm>
            <a:off x="548640" y="6263640"/>
            <a:ext cx="11064240" cy="274320"/>
          </a:xfrm>
          <a:prstGeom prst="rect">
            <a:avLst/>
          </a:prstGeom>
          <a:noFill/>
          <a:ln/>
        </p:spPr>
        <p:txBody>
          <a:bodyPr wrap="square" lIns="0" tIns="0" rIns="0" bIns="0" rtlCol="0" anchor="ctr"/>
          <a:lstStyle/>
          <a:p>
            <a:pPr marL="0" indent="0" algn="ctr">
              <a:buNone/>
            </a:pPr>
            <a:r>
              <a:rPr lang="en-US" sz="1200" i="1" dirty="0">
                <a:solidFill>
                  <a:srgbClr val="64748B"/>
                </a:solidFill>
                <a:latin typeface="Calibri" pitchFamily="34" charset="0"/>
                <a:ea typeface="Calibri" pitchFamily="34" charset="-122"/>
                <a:cs typeface="Calibri" pitchFamily="34" charset="-120"/>
              </a:rPr>
              <a:t>The structure of the surrounding code matters more than the debt category label.</a:t>
            </a:r>
            <a:endParaRPr lang="en-US" sz="1200" dirty="0"/>
          </a:p>
        </p:txBody>
      </p:sp>
      <p:sp>
        <p:nvSpPr>
          <p:cNvPr id="23" name="Shape 21"/>
          <p:cNvSpPr/>
          <p:nvPr/>
        </p:nvSpPr>
        <p:spPr>
          <a:xfrm>
            <a:off x="548640" y="6446520"/>
            <a:ext cx="11064240" cy="0"/>
          </a:xfrm>
          <a:prstGeom prst="line">
            <a:avLst/>
          </a:prstGeom>
          <a:noFill/>
          <a:ln w="9525">
            <a:solidFill>
              <a:srgbClr val="E2E8F0"/>
            </a:solidFill>
            <a:prstDash val="solid"/>
          </a:ln>
        </p:spPr>
      </p:sp>
      <p:sp>
        <p:nvSpPr>
          <p:cNvPr id="24" name="Text 22"/>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25" name="Text 23"/>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26 / 30</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QUALITATIVE  ·  MODEL TRAITS</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Each translator has a distinctive lint signature</a:t>
            </a:r>
            <a:endParaRPr lang="en-US" sz="2800" dirty="0"/>
          </a:p>
        </p:txBody>
      </p:sp>
      <p:pic>
        <p:nvPicPr>
          <p:cNvPr id="4" name="Image 0" descr="/home/claude/chart7_lintbymodel.png"/>
          <p:cNvPicPr>
            <a:picLocks noChangeAspect="1"/>
          </p:cNvPicPr>
          <p:nvPr/>
        </p:nvPicPr>
        <p:blipFill>
          <a:blip r:embed="rId3"/>
          <a:stretch>
            <a:fillRect/>
          </a:stretch>
        </p:blipFill>
        <p:spPr>
          <a:xfrm>
            <a:off x="365760" y="1463040"/>
            <a:ext cx="8046720" cy="4754880"/>
          </a:xfrm>
          <a:prstGeom prst="rect">
            <a:avLst/>
          </a:prstGeom>
        </p:spPr>
      </p:pic>
      <p:sp>
        <p:nvSpPr>
          <p:cNvPr id="5" name="Shape 2"/>
          <p:cNvSpPr/>
          <p:nvPr/>
        </p:nvSpPr>
        <p:spPr>
          <a:xfrm>
            <a:off x="8595360" y="1463040"/>
            <a:ext cx="3017520" cy="4754880"/>
          </a:xfrm>
          <a:prstGeom prst="rect">
            <a:avLst/>
          </a:prstGeom>
          <a:solidFill>
            <a:srgbClr val="F8FAFC"/>
          </a:solidFill>
          <a:ln w="12700">
            <a:solidFill>
              <a:srgbClr val="E5E9F0"/>
            </a:solidFill>
            <a:prstDash val="solid"/>
          </a:ln>
        </p:spPr>
      </p:sp>
      <p:sp>
        <p:nvSpPr>
          <p:cNvPr id="6" name="Text 3"/>
          <p:cNvSpPr/>
          <p:nvPr/>
        </p:nvSpPr>
        <p:spPr>
          <a:xfrm>
            <a:off x="8778240" y="1645920"/>
            <a:ext cx="2743200" cy="274320"/>
          </a:xfrm>
          <a:prstGeom prst="rect">
            <a:avLst/>
          </a:prstGeom>
          <a:noFill/>
          <a:ln/>
        </p:spPr>
        <p:txBody>
          <a:bodyPr wrap="square" lIns="0" tIns="0" rIns="0" bIns="0" rtlCol="0" anchor="ctr"/>
          <a:lstStyle/>
          <a:p>
            <a:pPr marL="0" indent="0">
              <a:buNone/>
            </a:pPr>
            <a:r>
              <a:rPr lang="en-US" sz="1000" b="1" kern="0" spc="300" dirty="0">
                <a:solidFill>
                  <a:srgbClr val="CC0000"/>
                </a:solidFill>
                <a:latin typeface="Calibri" pitchFamily="34" charset="0"/>
                <a:ea typeface="Calibri" pitchFamily="34" charset="-122"/>
                <a:cs typeface="Calibri" pitchFamily="34" charset="-120"/>
              </a:rPr>
              <a:t>MODEL FINGERPRINTS</a:t>
            </a:r>
            <a:endParaRPr lang="en-US" sz="1000" dirty="0"/>
          </a:p>
        </p:txBody>
      </p:sp>
      <p:sp>
        <p:nvSpPr>
          <p:cNvPr id="7" name="Text 4"/>
          <p:cNvSpPr/>
          <p:nvPr/>
        </p:nvSpPr>
        <p:spPr>
          <a:xfrm>
            <a:off x="8778240" y="1965960"/>
            <a:ext cx="2743200" cy="4114800"/>
          </a:xfrm>
          <a:prstGeom prst="rect">
            <a:avLst/>
          </a:prstGeom>
          <a:noFill/>
          <a:ln/>
        </p:spPr>
        <p:txBody>
          <a:bodyPr wrap="square" lIns="0" tIns="0" rIns="0" bIns="0" rtlCol="0" anchor="ctr"/>
          <a:lstStyle/>
          <a:p>
            <a:pPr marL="0" indent="0">
              <a:lnSpc>
                <a:spcPct val="130000"/>
              </a:lnSpc>
              <a:buNone/>
            </a:pPr>
            <a:r>
              <a:rPr lang="en-US" sz="1100" b="1" dirty="0">
                <a:solidFill>
                  <a:srgbClr val="1A2238"/>
                </a:solidFill>
                <a:latin typeface="Calibri" pitchFamily="34" charset="0"/>
                <a:ea typeface="Calibri" pitchFamily="34" charset="-122"/>
                <a:cs typeface="Calibri" pitchFamily="34" charset="-120"/>
              </a:rPr>
              <a:t>ChatGPT 5.2.  </a:t>
            </a:r>
            <a:r>
              <a:rPr lang="en-US" sz="1100" dirty="0">
                <a:solidFill>
                  <a:srgbClr val="334155"/>
                </a:solidFill>
                <a:latin typeface="Calibri" pitchFamily="34" charset="0"/>
                <a:ea typeface="Calibri" pitchFamily="34" charset="-122"/>
                <a:cs typeface="Calibri" pitchFamily="34" charset="-120"/>
              </a:rPr>
              <a:t>Improves unused and collapsible code. Regresses safety docs (+25).
</a:t>
            </a:r>
            <a:r>
              <a:rPr lang="en-US" sz="1100" b="1" dirty="0">
                <a:solidFill>
                  <a:srgbClr val="1A2238"/>
                </a:solidFill>
                <a:latin typeface="Calibri" pitchFamily="34" charset="0"/>
                <a:ea typeface="Calibri" pitchFamily="34" charset="-122"/>
                <a:cs typeface="Calibri" pitchFamily="34" charset="-120"/>
              </a:rPr>
              <a:t>DeepSeek V3.  </a:t>
            </a:r>
            <a:r>
              <a:rPr lang="en-US" sz="1100" dirty="0">
                <a:solidFill>
                  <a:srgbClr val="334155"/>
                </a:solidFill>
                <a:latin typeface="Calibri" pitchFamily="34" charset="0"/>
                <a:ea typeface="Calibri" pitchFamily="34" charset="-122"/>
                <a:cs typeface="Calibri" pitchFamily="34" charset="-120"/>
              </a:rPr>
              <a:t>Massive gain on unused_assignments (−22). Verbose FFI output gives more headroom.
</a:t>
            </a:r>
            <a:r>
              <a:rPr lang="en-US" sz="1100" b="1" dirty="0">
                <a:solidFill>
                  <a:srgbClr val="1A2238"/>
                </a:solidFill>
                <a:latin typeface="Calibri" pitchFamily="34" charset="0"/>
                <a:ea typeface="Calibri" pitchFamily="34" charset="-122"/>
                <a:cs typeface="Calibri" pitchFamily="34" charset="-120"/>
              </a:rPr>
              <a:t>Claude 4.6.  </a:t>
            </a:r>
            <a:r>
              <a:rPr lang="en-US" sz="1100" dirty="0">
                <a:solidFill>
                  <a:srgbClr val="334155"/>
                </a:solidFill>
                <a:latin typeface="Calibri" pitchFamily="34" charset="0"/>
                <a:ea typeface="Calibri" pitchFamily="34" charset="-122"/>
                <a:cs typeface="Calibri" pitchFamily="34" charset="-120"/>
              </a:rPr>
              <a:t>Largest single drop in unsafe_op_in_unsafe_fn (−14). Tight idiomatic style.
</a:t>
            </a:r>
            <a:r>
              <a:rPr lang="en-US" sz="1100" b="1" dirty="0">
                <a:solidFill>
                  <a:srgbClr val="1A2238"/>
                </a:solidFill>
                <a:latin typeface="Calibri" pitchFamily="34" charset="0"/>
                <a:ea typeface="Calibri" pitchFamily="34" charset="-122"/>
                <a:cs typeface="Calibri" pitchFamily="34" charset="-120"/>
              </a:rPr>
              <a:t>Gemini 3.1 Pro.  </a:t>
            </a:r>
            <a:r>
              <a:rPr lang="en-US" sz="1100" dirty="0">
                <a:solidFill>
                  <a:srgbClr val="334155"/>
                </a:solidFill>
                <a:latin typeface="Calibri" pitchFamily="34" charset="0"/>
                <a:ea typeface="Calibri" pitchFamily="34" charset="-122"/>
                <a:cs typeface="Calibri" pitchFamily="34" charset="-120"/>
              </a:rPr>
              <a:t>Small movements. Tends to leak unused_variables after remediation.</a:t>
            </a:r>
            <a:endParaRPr lang="en-US" sz="1100" dirty="0"/>
          </a:p>
        </p:txBody>
      </p:sp>
      <p:sp>
        <p:nvSpPr>
          <p:cNvPr id="8" name="Shape 5"/>
          <p:cNvSpPr/>
          <p:nvPr/>
        </p:nvSpPr>
        <p:spPr>
          <a:xfrm>
            <a:off x="548640" y="6446520"/>
            <a:ext cx="11064240" cy="0"/>
          </a:xfrm>
          <a:prstGeom prst="line">
            <a:avLst/>
          </a:prstGeom>
          <a:noFill/>
          <a:ln w="9525">
            <a:solidFill>
              <a:srgbClr val="E2E8F0"/>
            </a:solidFill>
            <a:prstDash val="solid"/>
          </a:ln>
        </p:spPr>
      </p:sp>
      <p:sp>
        <p:nvSpPr>
          <p:cNvPr id="9" name="Text 6"/>
          <p:cNvSpPr/>
          <p:nvPr/>
        </p:nvSpPr>
        <p:spPr>
          <a:xfrm>
            <a:off x="548640" y="6510528"/>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10" name="Text 7"/>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27 / 30</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A2238"/>
        </a:solidFill>
        <a:effectLst/>
      </p:bgPr>
    </p:bg>
    <p:spTree>
      <p:nvGrpSpPr>
        <p:cNvPr id="1" name=""/>
        <p:cNvGrpSpPr/>
        <p:nvPr/>
      </p:nvGrpSpPr>
      <p:grpSpPr>
        <a:xfrm>
          <a:off x="0" y="0"/>
          <a:ext cx="0" cy="0"/>
          <a:chOff x="0" y="0"/>
          <a:chExt cx="0" cy="0"/>
        </a:xfrm>
      </p:grpSpPr>
      <p:sp>
        <p:nvSpPr>
          <p:cNvPr id="2" name="Shape 0"/>
          <p:cNvSpPr/>
          <p:nvPr/>
        </p:nvSpPr>
        <p:spPr>
          <a:xfrm>
            <a:off x="0" y="0"/>
            <a:ext cx="320040" cy="6858000"/>
          </a:xfrm>
          <a:prstGeom prst="rect">
            <a:avLst/>
          </a:prstGeom>
          <a:solidFill>
            <a:srgbClr val="CC0000"/>
          </a:solidFill>
          <a:ln w="12700">
            <a:solidFill>
              <a:srgbClr val="333333"/>
            </a:solidFill>
            <a:prstDash val="solid"/>
          </a:ln>
        </p:spPr>
      </p:sp>
      <p:sp>
        <p:nvSpPr>
          <p:cNvPr id="3" name="Text 1"/>
          <p:cNvSpPr/>
          <p:nvPr/>
        </p:nvSpPr>
        <p:spPr>
          <a:xfrm>
            <a:off x="822960" y="2286000"/>
            <a:ext cx="7315200" cy="365760"/>
          </a:xfrm>
          <a:prstGeom prst="rect">
            <a:avLst/>
          </a:prstGeom>
          <a:noFill/>
          <a:ln/>
        </p:spPr>
        <p:txBody>
          <a:bodyPr wrap="square" lIns="0" tIns="0" rIns="0" bIns="0" rtlCol="0" anchor="ctr"/>
          <a:lstStyle/>
          <a:p>
            <a:pPr marL="0" indent="0">
              <a:buNone/>
            </a:pPr>
            <a:r>
              <a:rPr lang="en-US" sz="1200" b="1" kern="0" spc="600" dirty="0">
                <a:solidFill>
                  <a:srgbClr val="CC0000"/>
                </a:solidFill>
                <a:latin typeface="Calibri" pitchFamily="34" charset="0"/>
                <a:ea typeface="Calibri" pitchFamily="34" charset="-122"/>
                <a:cs typeface="Calibri" pitchFamily="34" charset="-120"/>
              </a:rPr>
              <a:t>PART 6</a:t>
            </a:r>
            <a:endParaRPr lang="en-US" sz="1200" dirty="0"/>
          </a:p>
        </p:txBody>
      </p:sp>
      <p:sp>
        <p:nvSpPr>
          <p:cNvPr id="4" name="Text 2"/>
          <p:cNvSpPr/>
          <p:nvPr/>
        </p:nvSpPr>
        <p:spPr>
          <a:xfrm>
            <a:off x="822960" y="2697480"/>
            <a:ext cx="10972800" cy="365760"/>
          </a:xfrm>
          <a:prstGeom prst="rect">
            <a:avLst/>
          </a:prstGeom>
          <a:noFill/>
          <a:ln/>
        </p:spPr>
        <p:txBody>
          <a:bodyPr wrap="square" lIns="0" tIns="0" rIns="0" bIns="0" rtlCol="0" anchor="ctr"/>
          <a:lstStyle/>
          <a:p>
            <a:pPr marL="0" indent="0">
              <a:buNone/>
            </a:pPr>
            <a:r>
              <a:rPr lang="en-US" sz="1700" i="1" dirty="0">
                <a:solidFill>
                  <a:srgbClr val="B8C2D9"/>
                </a:solidFill>
                <a:latin typeface="Calibri" pitchFamily="34" charset="0"/>
                <a:ea typeface="Calibri" pitchFamily="34" charset="-122"/>
                <a:cs typeface="Calibri" pitchFamily="34" charset="-120"/>
              </a:rPr>
              <a:t>Discussion, Limitations &amp; Future Work</a:t>
            </a:r>
            <a:endParaRPr lang="en-US" sz="1700" dirty="0"/>
          </a:p>
        </p:txBody>
      </p:sp>
      <p:sp>
        <p:nvSpPr>
          <p:cNvPr id="5" name="Text 3"/>
          <p:cNvSpPr/>
          <p:nvPr/>
        </p:nvSpPr>
        <p:spPr>
          <a:xfrm>
            <a:off x="822960" y="3154680"/>
            <a:ext cx="10972800" cy="1828800"/>
          </a:xfrm>
          <a:prstGeom prst="rect">
            <a:avLst/>
          </a:prstGeom>
          <a:noFill/>
          <a:ln/>
        </p:spPr>
        <p:txBody>
          <a:bodyPr wrap="square" lIns="0" tIns="0" rIns="0" bIns="0" rtlCol="0" anchor="ctr"/>
          <a:lstStyle/>
          <a:p>
            <a:pPr marL="0" indent="0">
              <a:lnSpc>
                <a:spcPct val="105000"/>
              </a:lnSpc>
              <a:buNone/>
            </a:pPr>
            <a:r>
              <a:rPr lang="en-US" sz="4200" b="1" dirty="0">
                <a:solidFill>
                  <a:srgbClr val="FFFFFF"/>
                </a:solidFill>
                <a:latin typeface="Calibri" pitchFamily="34" charset="0"/>
                <a:ea typeface="Calibri" pitchFamily="34" charset="-122"/>
                <a:cs typeface="Calibri" pitchFamily="34" charset="-120"/>
              </a:rPr>
              <a:t>Study Reflection</a:t>
            </a:r>
            <a:endParaRPr lang="en-US" sz="4200" dirty="0"/>
          </a:p>
        </p:txBody>
      </p:sp>
      <p:sp>
        <p:nvSpPr>
          <p:cNvPr id="6" name="Shape 4"/>
          <p:cNvSpPr/>
          <p:nvPr/>
        </p:nvSpPr>
        <p:spPr>
          <a:xfrm>
            <a:off x="822960" y="5120640"/>
            <a:ext cx="2743200" cy="0"/>
          </a:xfrm>
          <a:prstGeom prst="line">
            <a:avLst/>
          </a:prstGeom>
          <a:noFill/>
          <a:ln w="25400">
            <a:solidFill>
              <a:srgbClr val="CC0000"/>
            </a:solidFill>
            <a:prstDash val="solid"/>
          </a:ln>
        </p:spPr>
      </p:sp>
      <p:sp>
        <p:nvSpPr>
          <p:cNvPr id="7" name="Text 5"/>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8A95B0"/>
                </a:solidFill>
                <a:latin typeface="Calibri" pitchFamily="34" charset="0"/>
                <a:ea typeface="Calibri" pitchFamily="34" charset="-122"/>
                <a:cs typeface="Calibri" pitchFamily="34" charset="-120"/>
              </a:rPr>
              <a:t>28 / 30</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10972800" cy="274320"/>
          </a:xfrm>
          <a:prstGeom prst="rect">
            <a:avLst/>
          </a:prstGeom>
          <a:noFill/>
          <a:ln/>
        </p:spPr>
        <p:txBody>
          <a:bodyPr wrap="square" lIns="0" tIns="0" rIns="0" bIns="0" rtlCol="0" anchor="ctr"/>
          <a:lstStyle/>
          <a:p>
            <a:pPr marL="0" indent="0">
              <a:buNone/>
            </a:pPr>
            <a:r>
              <a:rPr lang="en-US" sz="1100" b="1" kern="0" spc="400" dirty="0">
                <a:solidFill>
                  <a:srgbClr val="CC0000"/>
                </a:solidFill>
                <a:latin typeface="Calibri" pitchFamily="34" charset="0"/>
                <a:ea typeface="Calibri" pitchFamily="34" charset="-122"/>
                <a:cs typeface="Calibri" pitchFamily="34" charset="-120"/>
              </a:rPr>
              <a:t>DISCUSSION</a:t>
            </a:r>
            <a:endParaRPr lang="en-US" sz="1100" dirty="0"/>
          </a:p>
        </p:txBody>
      </p:sp>
      <p:sp>
        <p:nvSpPr>
          <p:cNvPr id="3" name="Text 1"/>
          <p:cNvSpPr/>
          <p:nvPr/>
        </p:nvSpPr>
        <p:spPr>
          <a:xfrm>
            <a:off x="548640" y="640080"/>
            <a:ext cx="11064240" cy="640080"/>
          </a:xfrm>
          <a:prstGeom prst="rect">
            <a:avLst/>
          </a:prstGeom>
          <a:noFill/>
          <a:ln/>
        </p:spPr>
        <p:txBody>
          <a:bodyPr wrap="square" lIns="0" tIns="0" rIns="0" bIns="0" rtlCol="0" anchor="ctr"/>
          <a:lstStyle/>
          <a:p>
            <a:pPr marL="0" indent="0">
              <a:buNone/>
            </a:pPr>
            <a:r>
              <a:rPr lang="en-US" sz="2800" b="1" dirty="0">
                <a:solidFill>
                  <a:srgbClr val="1A2238"/>
                </a:solidFill>
                <a:latin typeface="Calibri" pitchFamily="34" charset="0"/>
                <a:ea typeface="Calibri" pitchFamily="34" charset="-122"/>
                <a:cs typeface="Calibri" pitchFamily="34" charset="-120"/>
              </a:rPr>
              <a:t>What worked, what did not, and what surprised us</a:t>
            </a:r>
            <a:endParaRPr lang="en-US" sz="2800" dirty="0"/>
          </a:p>
        </p:txBody>
      </p:sp>
      <p:sp>
        <p:nvSpPr>
          <p:cNvPr id="4" name="Shape 2"/>
          <p:cNvSpPr/>
          <p:nvPr/>
        </p:nvSpPr>
        <p:spPr>
          <a:xfrm>
            <a:off x="548640" y="1554480"/>
            <a:ext cx="3566160" cy="4754880"/>
          </a:xfrm>
          <a:prstGeom prst="rect">
            <a:avLst/>
          </a:prstGeom>
          <a:solidFill>
            <a:srgbClr val="CCFBF1"/>
          </a:solidFill>
          <a:ln w="12700">
            <a:solidFill>
              <a:srgbClr val="0F766E"/>
            </a:solidFill>
            <a:prstDash val="solid"/>
          </a:ln>
        </p:spPr>
      </p:sp>
      <p:sp>
        <p:nvSpPr>
          <p:cNvPr id="5" name="Shape 3"/>
          <p:cNvSpPr/>
          <p:nvPr/>
        </p:nvSpPr>
        <p:spPr>
          <a:xfrm>
            <a:off x="548640" y="1554480"/>
            <a:ext cx="3566160" cy="457200"/>
          </a:xfrm>
          <a:prstGeom prst="rect">
            <a:avLst/>
          </a:prstGeom>
          <a:solidFill>
            <a:srgbClr val="0F766E"/>
          </a:solidFill>
          <a:ln w="12700">
            <a:solidFill>
              <a:srgbClr val="333333"/>
            </a:solidFill>
            <a:prstDash val="solid"/>
          </a:ln>
        </p:spPr>
      </p:sp>
      <p:sp>
        <p:nvSpPr>
          <p:cNvPr id="6" name="Text 4"/>
          <p:cNvSpPr/>
          <p:nvPr/>
        </p:nvSpPr>
        <p:spPr>
          <a:xfrm>
            <a:off x="731520" y="1600200"/>
            <a:ext cx="365760" cy="36576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7" name="Text 5"/>
          <p:cNvSpPr/>
          <p:nvPr/>
        </p:nvSpPr>
        <p:spPr>
          <a:xfrm>
            <a:off x="1143000" y="1627632"/>
            <a:ext cx="2743200" cy="347472"/>
          </a:xfrm>
          <a:prstGeom prst="rect">
            <a:avLst/>
          </a:prstGeom>
          <a:noFill/>
          <a:ln/>
        </p:spPr>
        <p:txBody>
          <a:bodyPr wrap="square" lIns="0" tIns="0" rIns="0" bIns="0" rtlCol="0" anchor="ctr"/>
          <a:lstStyle/>
          <a:p>
            <a:pPr marL="0" indent="0">
              <a:buNone/>
            </a:pPr>
            <a:r>
              <a:rPr lang="en-US" sz="1100" b="1" kern="0" spc="300" dirty="0">
                <a:solidFill>
                  <a:srgbClr val="FFFFFF"/>
                </a:solidFill>
                <a:latin typeface="Calibri" pitchFamily="34" charset="0"/>
                <a:ea typeface="Calibri" pitchFamily="34" charset="-122"/>
                <a:cs typeface="Calibri" pitchFamily="34" charset="-120"/>
              </a:rPr>
              <a:t>WORKED WELL</a:t>
            </a:r>
            <a:endParaRPr lang="en-US" sz="1100" dirty="0"/>
          </a:p>
        </p:txBody>
      </p:sp>
      <p:sp>
        <p:nvSpPr>
          <p:cNvPr id="8" name="Shape 6"/>
          <p:cNvSpPr/>
          <p:nvPr/>
        </p:nvSpPr>
        <p:spPr>
          <a:xfrm>
            <a:off x="731520" y="2267712"/>
            <a:ext cx="54864" cy="804672"/>
          </a:xfrm>
          <a:prstGeom prst="rect">
            <a:avLst/>
          </a:prstGeom>
          <a:solidFill>
            <a:srgbClr val="0F766E"/>
          </a:solidFill>
          <a:ln w="12700">
            <a:solidFill>
              <a:srgbClr val="333333"/>
            </a:solidFill>
            <a:prstDash val="solid"/>
          </a:ln>
        </p:spPr>
      </p:sp>
      <p:sp>
        <p:nvSpPr>
          <p:cNvPr id="9" name="Text 7"/>
          <p:cNvSpPr/>
          <p:nvPr/>
        </p:nvSpPr>
        <p:spPr>
          <a:xfrm>
            <a:off x="896112" y="2194560"/>
            <a:ext cx="3090672" cy="896112"/>
          </a:xfrm>
          <a:prstGeom prst="rect">
            <a:avLst/>
          </a:prstGeom>
          <a:noFill/>
          <a:ln/>
        </p:spPr>
        <p:txBody>
          <a:bodyPr wrap="square" lIns="0" tIns="0" rIns="0" bIns="0" rtlCol="0" anchor="ctr"/>
          <a:lstStyle/>
          <a:p>
            <a:pPr marL="0" indent="0">
              <a:lnSpc>
                <a:spcPct val="130000"/>
              </a:lnSpc>
              <a:buNone/>
            </a:pPr>
            <a:r>
              <a:rPr lang="en-US" sz="1150" dirty="0">
                <a:solidFill>
                  <a:srgbClr val="1E293B"/>
                </a:solidFill>
                <a:latin typeface="Calibri" pitchFamily="34" charset="0"/>
                <a:ea typeface="Calibri" pitchFamily="34" charset="-122"/>
                <a:cs typeface="Calibri" pitchFamily="34" charset="-120"/>
              </a:rPr>
              <a:t>Stub protocol kept comparisons paired and reproducible.</a:t>
            </a:r>
            <a:endParaRPr lang="en-US" sz="1150" dirty="0"/>
          </a:p>
        </p:txBody>
      </p:sp>
      <p:sp>
        <p:nvSpPr>
          <p:cNvPr id="10" name="Shape 8"/>
          <p:cNvSpPr/>
          <p:nvPr/>
        </p:nvSpPr>
        <p:spPr>
          <a:xfrm>
            <a:off x="731520" y="3255264"/>
            <a:ext cx="54864" cy="804672"/>
          </a:xfrm>
          <a:prstGeom prst="rect">
            <a:avLst/>
          </a:prstGeom>
          <a:solidFill>
            <a:srgbClr val="0F766E"/>
          </a:solidFill>
          <a:ln w="12700">
            <a:solidFill>
              <a:srgbClr val="333333"/>
            </a:solidFill>
            <a:prstDash val="solid"/>
          </a:ln>
        </p:spPr>
      </p:sp>
      <p:sp>
        <p:nvSpPr>
          <p:cNvPr id="11" name="Text 9"/>
          <p:cNvSpPr/>
          <p:nvPr/>
        </p:nvSpPr>
        <p:spPr>
          <a:xfrm>
            <a:off x="896112" y="3182112"/>
            <a:ext cx="3090672" cy="896112"/>
          </a:xfrm>
          <a:prstGeom prst="rect">
            <a:avLst/>
          </a:prstGeom>
          <a:noFill/>
          <a:ln/>
        </p:spPr>
        <p:txBody>
          <a:bodyPr wrap="square" lIns="0" tIns="0" rIns="0" bIns="0" rtlCol="0" anchor="ctr"/>
          <a:lstStyle/>
          <a:p>
            <a:pPr marL="0" indent="0">
              <a:lnSpc>
                <a:spcPct val="130000"/>
              </a:lnSpc>
              <a:buNone/>
            </a:pPr>
            <a:r>
              <a:rPr lang="en-US" sz="1150" dirty="0">
                <a:solidFill>
                  <a:srgbClr val="1E293B"/>
                </a:solidFill>
                <a:latin typeface="Calibri" pitchFamily="34" charset="0"/>
                <a:ea typeface="Calibri" pitchFamily="34" charset="-122"/>
                <a:cs typeface="Calibri" pitchFamily="34" charset="-120"/>
              </a:rPr>
              <a:t>Internal / external split made cross-quality trade-offs visible.</a:t>
            </a:r>
            <a:endParaRPr lang="en-US" sz="1150" dirty="0"/>
          </a:p>
        </p:txBody>
      </p:sp>
      <p:sp>
        <p:nvSpPr>
          <p:cNvPr id="12" name="Shape 10"/>
          <p:cNvSpPr/>
          <p:nvPr/>
        </p:nvSpPr>
        <p:spPr>
          <a:xfrm>
            <a:off x="731520" y="4242816"/>
            <a:ext cx="54864" cy="804672"/>
          </a:xfrm>
          <a:prstGeom prst="rect">
            <a:avLst/>
          </a:prstGeom>
          <a:solidFill>
            <a:srgbClr val="0F766E"/>
          </a:solidFill>
          <a:ln w="12700">
            <a:solidFill>
              <a:srgbClr val="333333"/>
            </a:solidFill>
            <a:prstDash val="solid"/>
          </a:ln>
        </p:spPr>
      </p:sp>
      <p:sp>
        <p:nvSpPr>
          <p:cNvPr id="13" name="Text 11"/>
          <p:cNvSpPr/>
          <p:nvPr/>
        </p:nvSpPr>
        <p:spPr>
          <a:xfrm>
            <a:off x="896112" y="4169664"/>
            <a:ext cx="3090672" cy="896112"/>
          </a:xfrm>
          <a:prstGeom prst="rect">
            <a:avLst/>
          </a:prstGeom>
          <a:noFill/>
          <a:ln/>
        </p:spPr>
        <p:txBody>
          <a:bodyPr wrap="square" lIns="0" tIns="0" rIns="0" bIns="0" rtlCol="0" anchor="ctr"/>
          <a:lstStyle/>
          <a:p>
            <a:pPr marL="0" indent="0">
              <a:lnSpc>
                <a:spcPct val="130000"/>
              </a:lnSpc>
              <a:buNone/>
            </a:pPr>
            <a:r>
              <a:rPr lang="en-US" sz="1150" dirty="0">
                <a:solidFill>
                  <a:srgbClr val="1E293B"/>
                </a:solidFill>
                <a:latin typeface="Calibri" pitchFamily="34" charset="0"/>
                <a:ea typeface="Calibri" pitchFamily="34" charset="-122"/>
                <a:cs typeface="Calibri" pitchFamily="34" charset="-120"/>
              </a:rPr>
              <a:t>LOC normalization removed function-size confounds.</a:t>
            </a:r>
            <a:endParaRPr lang="en-US" sz="1150" dirty="0"/>
          </a:p>
        </p:txBody>
      </p:sp>
      <p:sp>
        <p:nvSpPr>
          <p:cNvPr id="15" name="Text 13"/>
          <p:cNvSpPr/>
          <p:nvPr/>
        </p:nvSpPr>
        <p:spPr>
          <a:xfrm>
            <a:off x="896112" y="5157216"/>
            <a:ext cx="3090672" cy="896112"/>
          </a:xfrm>
          <a:prstGeom prst="rect">
            <a:avLst/>
          </a:prstGeom>
          <a:noFill/>
          <a:ln/>
        </p:spPr>
        <p:txBody>
          <a:bodyPr wrap="square" lIns="0" tIns="0" rIns="0" bIns="0" rtlCol="0" anchor="ctr"/>
          <a:lstStyle/>
          <a:p>
            <a:pPr marL="0" indent="0">
              <a:lnSpc>
                <a:spcPct val="130000"/>
              </a:lnSpc>
              <a:buNone/>
            </a:pPr>
            <a:endParaRPr lang="en-US" sz="1150" dirty="0"/>
          </a:p>
        </p:txBody>
      </p:sp>
      <p:sp>
        <p:nvSpPr>
          <p:cNvPr id="16" name="Shape 14"/>
          <p:cNvSpPr/>
          <p:nvPr/>
        </p:nvSpPr>
        <p:spPr>
          <a:xfrm>
            <a:off x="4279392" y="1554480"/>
            <a:ext cx="3566160" cy="4754880"/>
          </a:xfrm>
          <a:prstGeom prst="rect">
            <a:avLst/>
          </a:prstGeom>
          <a:solidFill>
            <a:srgbClr val="FEF3C7"/>
          </a:solidFill>
          <a:ln w="12700">
            <a:solidFill>
              <a:srgbClr val="B45309"/>
            </a:solidFill>
            <a:prstDash val="solid"/>
          </a:ln>
        </p:spPr>
      </p:sp>
      <p:sp>
        <p:nvSpPr>
          <p:cNvPr id="17" name="Shape 15"/>
          <p:cNvSpPr/>
          <p:nvPr/>
        </p:nvSpPr>
        <p:spPr>
          <a:xfrm>
            <a:off x="4279392" y="1554480"/>
            <a:ext cx="3566160" cy="457200"/>
          </a:xfrm>
          <a:prstGeom prst="rect">
            <a:avLst/>
          </a:prstGeom>
          <a:solidFill>
            <a:srgbClr val="B45309"/>
          </a:solidFill>
          <a:ln w="12700">
            <a:solidFill>
              <a:srgbClr val="333333"/>
            </a:solidFill>
            <a:prstDash val="solid"/>
          </a:ln>
        </p:spPr>
      </p:sp>
      <p:sp>
        <p:nvSpPr>
          <p:cNvPr id="18" name="Text 16"/>
          <p:cNvSpPr/>
          <p:nvPr/>
        </p:nvSpPr>
        <p:spPr>
          <a:xfrm>
            <a:off x="4462272" y="1600200"/>
            <a:ext cx="365760" cy="36576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19" name="Text 17"/>
          <p:cNvSpPr/>
          <p:nvPr/>
        </p:nvSpPr>
        <p:spPr>
          <a:xfrm>
            <a:off x="4873752" y="1627632"/>
            <a:ext cx="2743200" cy="347472"/>
          </a:xfrm>
          <a:prstGeom prst="rect">
            <a:avLst/>
          </a:prstGeom>
          <a:noFill/>
          <a:ln/>
        </p:spPr>
        <p:txBody>
          <a:bodyPr wrap="square" lIns="0" tIns="0" rIns="0" bIns="0" rtlCol="0" anchor="ctr"/>
          <a:lstStyle/>
          <a:p>
            <a:pPr marL="0" indent="0">
              <a:buNone/>
            </a:pPr>
            <a:r>
              <a:rPr lang="en-US" sz="1100" b="1" kern="0" spc="300" dirty="0">
                <a:solidFill>
                  <a:srgbClr val="FFFFFF"/>
                </a:solidFill>
                <a:latin typeface="Calibri" pitchFamily="34" charset="0"/>
                <a:ea typeface="Calibri" pitchFamily="34" charset="-122"/>
                <a:cs typeface="Calibri" pitchFamily="34" charset="-120"/>
              </a:rPr>
              <a:t>DID NOT WORK AS HOPED</a:t>
            </a:r>
            <a:endParaRPr lang="en-US" sz="1100" dirty="0"/>
          </a:p>
        </p:txBody>
      </p:sp>
      <p:sp>
        <p:nvSpPr>
          <p:cNvPr id="20" name="Shape 18"/>
          <p:cNvSpPr/>
          <p:nvPr/>
        </p:nvSpPr>
        <p:spPr>
          <a:xfrm>
            <a:off x="4462272" y="2267712"/>
            <a:ext cx="54864" cy="804672"/>
          </a:xfrm>
          <a:prstGeom prst="rect">
            <a:avLst/>
          </a:prstGeom>
          <a:solidFill>
            <a:srgbClr val="B45309"/>
          </a:solidFill>
          <a:ln w="12700">
            <a:solidFill>
              <a:srgbClr val="333333"/>
            </a:solidFill>
            <a:prstDash val="solid"/>
          </a:ln>
        </p:spPr>
      </p:sp>
      <p:sp>
        <p:nvSpPr>
          <p:cNvPr id="21" name="Text 19"/>
          <p:cNvSpPr/>
          <p:nvPr/>
        </p:nvSpPr>
        <p:spPr>
          <a:xfrm>
            <a:off x="4626864" y="2194560"/>
            <a:ext cx="3090672" cy="896112"/>
          </a:xfrm>
          <a:prstGeom prst="rect">
            <a:avLst/>
          </a:prstGeom>
          <a:noFill/>
          <a:ln/>
        </p:spPr>
        <p:txBody>
          <a:bodyPr wrap="square" lIns="0" tIns="0" rIns="0" bIns="0" rtlCol="0" anchor="ctr"/>
          <a:lstStyle/>
          <a:p>
            <a:pPr marL="0" indent="0">
              <a:lnSpc>
                <a:spcPct val="130000"/>
              </a:lnSpc>
              <a:buNone/>
            </a:pPr>
            <a:r>
              <a:rPr lang="en-US" sz="1150" dirty="0">
                <a:solidFill>
                  <a:srgbClr val="1E293B"/>
                </a:solidFill>
                <a:latin typeface="Calibri" pitchFamily="34" charset="0"/>
                <a:ea typeface="Calibri" pitchFamily="34" charset="-122"/>
                <a:cs typeface="Calibri" pitchFamily="34" charset="-120"/>
              </a:rPr>
              <a:t>Many SonarQube issues were structurally too minor to perturb translation.</a:t>
            </a:r>
            <a:endParaRPr lang="en-US" sz="1150" dirty="0"/>
          </a:p>
        </p:txBody>
      </p:sp>
      <p:sp>
        <p:nvSpPr>
          <p:cNvPr id="22" name="Shape 20"/>
          <p:cNvSpPr/>
          <p:nvPr/>
        </p:nvSpPr>
        <p:spPr>
          <a:xfrm>
            <a:off x="4462272" y="3255264"/>
            <a:ext cx="54864" cy="804672"/>
          </a:xfrm>
          <a:prstGeom prst="rect">
            <a:avLst/>
          </a:prstGeom>
          <a:solidFill>
            <a:srgbClr val="B45309"/>
          </a:solidFill>
          <a:ln w="12700">
            <a:solidFill>
              <a:srgbClr val="333333"/>
            </a:solidFill>
            <a:prstDash val="solid"/>
          </a:ln>
        </p:spPr>
      </p:sp>
      <p:sp>
        <p:nvSpPr>
          <p:cNvPr id="23" name="Text 21"/>
          <p:cNvSpPr/>
          <p:nvPr/>
        </p:nvSpPr>
        <p:spPr>
          <a:xfrm>
            <a:off x="4626864" y="3182112"/>
            <a:ext cx="3090672" cy="896112"/>
          </a:xfrm>
          <a:prstGeom prst="rect">
            <a:avLst/>
          </a:prstGeom>
          <a:noFill/>
          <a:ln/>
        </p:spPr>
        <p:txBody>
          <a:bodyPr wrap="square" lIns="0" tIns="0" rIns="0" bIns="0" rtlCol="0" anchor="ctr"/>
          <a:lstStyle/>
          <a:p>
            <a:pPr marL="0" indent="0">
              <a:lnSpc>
                <a:spcPct val="130000"/>
              </a:lnSpc>
              <a:buNone/>
            </a:pPr>
            <a:r>
              <a:rPr lang="en-US" sz="1150" dirty="0">
                <a:solidFill>
                  <a:srgbClr val="1E293B"/>
                </a:solidFill>
                <a:latin typeface="Calibri" pitchFamily="34" charset="0"/>
                <a:ea typeface="Calibri" pitchFamily="34" charset="-122"/>
                <a:cs typeface="Calibri" pitchFamily="34" charset="-120"/>
              </a:rPr>
              <a:t>Some Gemini outputs were so brief that remediation had no room to act.</a:t>
            </a:r>
            <a:endParaRPr lang="en-US" sz="1150" dirty="0"/>
          </a:p>
        </p:txBody>
      </p:sp>
      <p:sp>
        <p:nvSpPr>
          <p:cNvPr id="25" name="Text 23"/>
          <p:cNvSpPr/>
          <p:nvPr/>
        </p:nvSpPr>
        <p:spPr>
          <a:xfrm>
            <a:off x="4626864" y="4169664"/>
            <a:ext cx="3090672" cy="896112"/>
          </a:xfrm>
          <a:prstGeom prst="rect">
            <a:avLst/>
          </a:prstGeom>
          <a:noFill/>
          <a:ln/>
        </p:spPr>
        <p:txBody>
          <a:bodyPr wrap="square" lIns="0" tIns="0" rIns="0" bIns="0" rtlCol="0" anchor="ctr"/>
          <a:lstStyle/>
          <a:p>
            <a:pPr marL="0" indent="0">
              <a:lnSpc>
                <a:spcPct val="130000"/>
              </a:lnSpc>
              <a:buNone/>
            </a:pPr>
            <a:endParaRPr lang="en-US" sz="1150" dirty="0"/>
          </a:p>
        </p:txBody>
      </p:sp>
      <p:sp>
        <p:nvSpPr>
          <p:cNvPr id="26" name="Shape 24"/>
          <p:cNvSpPr/>
          <p:nvPr/>
        </p:nvSpPr>
        <p:spPr>
          <a:xfrm>
            <a:off x="4471416" y="4197096"/>
            <a:ext cx="54864" cy="804672"/>
          </a:xfrm>
          <a:prstGeom prst="rect">
            <a:avLst/>
          </a:prstGeom>
          <a:solidFill>
            <a:srgbClr val="B45309"/>
          </a:solidFill>
          <a:ln w="12700">
            <a:solidFill>
              <a:srgbClr val="333333"/>
            </a:solidFill>
            <a:prstDash val="solid"/>
          </a:ln>
        </p:spPr>
      </p:sp>
      <p:sp>
        <p:nvSpPr>
          <p:cNvPr id="27" name="Text 25"/>
          <p:cNvSpPr/>
          <p:nvPr/>
        </p:nvSpPr>
        <p:spPr>
          <a:xfrm>
            <a:off x="4645152" y="3937096"/>
            <a:ext cx="3090672" cy="896112"/>
          </a:xfrm>
          <a:prstGeom prst="rect">
            <a:avLst/>
          </a:prstGeom>
          <a:noFill/>
          <a:ln/>
        </p:spPr>
        <p:txBody>
          <a:bodyPr wrap="square" lIns="0" tIns="0" rIns="0" bIns="0" rtlCol="0" anchor="ctr"/>
          <a:lstStyle/>
          <a:p>
            <a:pPr marL="0" indent="0">
              <a:lnSpc>
                <a:spcPct val="130000"/>
              </a:lnSpc>
              <a:buNone/>
            </a:pPr>
            <a:r>
              <a:rPr lang="en-US" sz="1150" dirty="0">
                <a:solidFill>
                  <a:srgbClr val="1E293B"/>
                </a:solidFill>
                <a:latin typeface="Calibri" pitchFamily="34" charset="0"/>
                <a:ea typeface="Calibri" pitchFamily="34" charset="-122"/>
                <a:cs typeface="Calibri" pitchFamily="34" charset="-120"/>
              </a:rPr>
              <a:t>A few after-translations introduced hard errors unrelated to the fix.</a:t>
            </a:r>
            <a:endParaRPr lang="en-US" sz="1150" dirty="0"/>
          </a:p>
        </p:txBody>
      </p:sp>
      <p:sp>
        <p:nvSpPr>
          <p:cNvPr id="28" name="Shape 26"/>
          <p:cNvSpPr/>
          <p:nvPr/>
        </p:nvSpPr>
        <p:spPr>
          <a:xfrm>
            <a:off x="8010144" y="1554480"/>
            <a:ext cx="3566160" cy="4754880"/>
          </a:xfrm>
          <a:prstGeom prst="rect">
            <a:avLst/>
          </a:prstGeom>
          <a:solidFill>
            <a:srgbClr val="FEE2E2"/>
          </a:solidFill>
          <a:ln w="12700">
            <a:solidFill>
              <a:srgbClr val="CC0000"/>
            </a:solidFill>
            <a:prstDash val="solid"/>
          </a:ln>
        </p:spPr>
      </p:sp>
      <p:sp>
        <p:nvSpPr>
          <p:cNvPr id="29" name="Shape 27"/>
          <p:cNvSpPr/>
          <p:nvPr/>
        </p:nvSpPr>
        <p:spPr>
          <a:xfrm>
            <a:off x="8010144" y="1554480"/>
            <a:ext cx="3566160" cy="457200"/>
          </a:xfrm>
          <a:prstGeom prst="rect">
            <a:avLst/>
          </a:prstGeom>
          <a:solidFill>
            <a:srgbClr val="CC0000"/>
          </a:solidFill>
          <a:ln w="12700">
            <a:solidFill>
              <a:srgbClr val="333333"/>
            </a:solidFill>
            <a:prstDash val="solid"/>
          </a:ln>
        </p:spPr>
      </p:sp>
      <p:sp>
        <p:nvSpPr>
          <p:cNvPr id="30" name="Text 28"/>
          <p:cNvSpPr/>
          <p:nvPr/>
        </p:nvSpPr>
        <p:spPr>
          <a:xfrm>
            <a:off x="8193024" y="1600200"/>
            <a:ext cx="365760" cy="36576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31" name="Text 29"/>
          <p:cNvSpPr/>
          <p:nvPr/>
        </p:nvSpPr>
        <p:spPr>
          <a:xfrm>
            <a:off x="8604504" y="1627632"/>
            <a:ext cx="2743200" cy="347472"/>
          </a:xfrm>
          <a:prstGeom prst="rect">
            <a:avLst/>
          </a:prstGeom>
          <a:noFill/>
          <a:ln/>
        </p:spPr>
        <p:txBody>
          <a:bodyPr wrap="square" lIns="0" tIns="0" rIns="0" bIns="0" rtlCol="0" anchor="ctr"/>
          <a:lstStyle/>
          <a:p>
            <a:pPr marL="0" indent="0">
              <a:buNone/>
            </a:pPr>
            <a:r>
              <a:rPr lang="en-US" sz="1100" b="1" kern="0" spc="300" dirty="0">
                <a:solidFill>
                  <a:srgbClr val="FFFFFF"/>
                </a:solidFill>
                <a:latin typeface="Calibri" pitchFamily="34" charset="0"/>
                <a:ea typeface="Calibri" pitchFamily="34" charset="-122"/>
                <a:cs typeface="Calibri" pitchFamily="34" charset="-120"/>
              </a:rPr>
              <a:t>SURPRISED US</a:t>
            </a:r>
            <a:endParaRPr lang="en-US" sz="1100" dirty="0"/>
          </a:p>
        </p:txBody>
      </p:sp>
      <p:sp>
        <p:nvSpPr>
          <p:cNvPr id="32" name="Shape 30"/>
          <p:cNvSpPr/>
          <p:nvPr/>
        </p:nvSpPr>
        <p:spPr>
          <a:xfrm>
            <a:off x="8193024" y="2267712"/>
            <a:ext cx="54864" cy="804672"/>
          </a:xfrm>
          <a:prstGeom prst="rect">
            <a:avLst/>
          </a:prstGeom>
          <a:solidFill>
            <a:srgbClr val="CC0000"/>
          </a:solidFill>
          <a:ln w="12700">
            <a:solidFill>
              <a:srgbClr val="333333"/>
            </a:solidFill>
            <a:prstDash val="solid"/>
          </a:ln>
        </p:spPr>
      </p:sp>
      <p:sp>
        <p:nvSpPr>
          <p:cNvPr id="33" name="Text 31"/>
          <p:cNvSpPr/>
          <p:nvPr/>
        </p:nvSpPr>
        <p:spPr>
          <a:xfrm>
            <a:off x="8357616" y="2194560"/>
            <a:ext cx="3090672" cy="896112"/>
          </a:xfrm>
          <a:prstGeom prst="rect">
            <a:avLst/>
          </a:prstGeom>
          <a:noFill/>
          <a:ln/>
        </p:spPr>
        <p:txBody>
          <a:bodyPr wrap="square" lIns="0" tIns="0" rIns="0" bIns="0" rtlCol="0" anchor="ctr"/>
          <a:lstStyle/>
          <a:p>
            <a:pPr marL="0" indent="0">
              <a:lnSpc>
                <a:spcPct val="130000"/>
              </a:lnSpc>
              <a:buNone/>
            </a:pPr>
            <a:r>
              <a:rPr lang="en-US" sz="1150" dirty="0">
                <a:solidFill>
                  <a:srgbClr val="1E293B"/>
                </a:solidFill>
                <a:latin typeface="Calibri" pitchFamily="34" charset="0"/>
                <a:ea typeface="Calibri" pitchFamily="34" charset="-122"/>
                <a:cs typeface="Calibri" pitchFamily="34" charset="-120"/>
              </a:rPr>
              <a:t>missing_safety_doc going up by +25 after remediation.</a:t>
            </a:r>
            <a:endParaRPr lang="en-US" sz="1150" dirty="0"/>
          </a:p>
        </p:txBody>
      </p:sp>
      <p:sp>
        <p:nvSpPr>
          <p:cNvPr id="34" name="Shape 32"/>
          <p:cNvSpPr/>
          <p:nvPr/>
        </p:nvSpPr>
        <p:spPr>
          <a:xfrm>
            <a:off x="8193024" y="3255264"/>
            <a:ext cx="54864" cy="804672"/>
          </a:xfrm>
          <a:prstGeom prst="rect">
            <a:avLst/>
          </a:prstGeom>
          <a:solidFill>
            <a:srgbClr val="CC0000"/>
          </a:solidFill>
          <a:ln w="12700">
            <a:solidFill>
              <a:srgbClr val="333333"/>
            </a:solidFill>
            <a:prstDash val="solid"/>
          </a:ln>
        </p:spPr>
      </p:sp>
      <p:sp>
        <p:nvSpPr>
          <p:cNvPr id="35" name="Text 33"/>
          <p:cNvSpPr/>
          <p:nvPr/>
        </p:nvSpPr>
        <p:spPr>
          <a:xfrm>
            <a:off x="8357616" y="3182112"/>
            <a:ext cx="3090672" cy="896112"/>
          </a:xfrm>
          <a:prstGeom prst="rect">
            <a:avLst/>
          </a:prstGeom>
          <a:noFill/>
          <a:ln/>
        </p:spPr>
        <p:txBody>
          <a:bodyPr wrap="square" lIns="0" tIns="0" rIns="0" bIns="0" rtlCol="0" anchor="ctr"/>
          <a:lstStyle/>
          <a:p>
            <a:pPr marL="0" indent="0">
              <a:lnSpc>
                <a:spcPct val="130000"/>
              </a:lnSpc>
              <a:buNone/>
            </a:pPr>
            <a:r>
              <a:rPr lang="en-US" sz="1150" dirty="0">
                <a:solidFill>
                  <a:srgbClr val="1E293B"/>
                </a:solidFill>
                <a:latin typeface="Calibri" pitchFamily="34" charset="0"/>
                <a:ea typeface="Calibri" pitchFamily="34" charset="-122"/>
                <a:cs typeface="Calibri" pitchFamily="34" charset="-120"/>
              </a:rPr>
              <a:t>Same strtok_r fix producing improvement in one case, regression in another.</a:t>
            </a:r>
            <a:endParaRPr lang="en-US" sz="1150" dirty="0"/>
          </a:p>
        </p:txBody>
      </p:sp>
      <p:sp>
        <p:nvSpPr>
          <p:cNvPr id="36" name="Shape 34"/>
          <p:cNvSpPr/>
          <p:nvPr/>
        </p:nvSpPr>
        <p:spPr>
          <a:xfrm>
            <a:off x="8193024" y="4242816"/>
            <a:ext cx="54864" cy="804672"/>
          </a:xfrm>
          <a:prstGeom prst="rect">
            <a:avLst/>
          </a:prstGeom>
          <a:solidFill>
            <a:srgbClr val="CC0000"/>
          </a:solidFill>
          <a:ln w="12700">
            <a:solidFill>
              <a:srgbClr val="333333"/>
            </a:solidFill>
            <a:prstDash val="solid"/>
          </a:ln>
        </p:spPr>
      </p:sp>
      <p:sp>
        <p:nvSpPr>
          <p:cNvPr id="37" name="Text 35"/>
          <p:cNvSpPr/>
          <p:nvPr/>
        </p:nvSpPr>
        <p:spPr>
          <a:xfrm>
            <a:off x="8357616" y="4169664"/>
            <a:ext cx="3090672" cy="896112"/>
          </a:xfrm>
          <a:prstGeom prst="rect">
            <a:avLst/>
          </a:prstGeom>
          <a:noFill/>
          <a:ln/>
        </p:spPr>
        <p:txBody>
          <a:bodyPr wrap="square" lIns="0" tIns="0" rIns="0" bIns="0" rtlCol="0" anchor="ctr"/>
          <a:lstStyle/>
          <a:p>
            <a:pPr marL="0" indent="0">
              <a:lnSpc>
                <a:spcPct val="130000"/>
              </a:lnSpc>
              <a:buNone/>
            </a:pPr>
            <a:r>
              <a:rPr lang="en-US" sz="1150" dirty="0">
                <a:solidFill>
                  <a:srgbClr val="1E293B"/>
                </a:solidFill>
                <a:latin typeface="Calibri" pitchFamily="34" charset="0"/>
                <a:ea typeface="Calibri" pitchFamily="34" charset="-122"/>
                <a:cs typeface="Calibri" pitchFamily="34" charset="-120"/>
              </a:rPr>
              <a:t>Quality-equivalent dominating the outcome distribution for every model.</a:t>
            </a:r>
            <a:endParaRPr lang="en-US" sz="1150" dirty="0"/>
          </a:p>
        </p:txBody>
      </p:sp>
      <p:sp>
        <p:nvSpPr>
          <p:cNvPr id="39" name="Text 37"/>
          <p:cNvSpPr/>
          <p:nvPr/>
        </p:nvSpPr>
        <p:spPr>
          <a:xfrm>
            <a:off x="8357616" y="5157216"/>
            <a:ext cx="3090672" cy="896112"/>
          </a:xfrm>
          <a:prstGeom prst="rect">
            <a:avLst/>
          </a:prstGeom>
          <a:noFill/>
          <a:ln/>
        </p:spPr>
        <p:txBody>
          <a:bodyPr wrap="square" lIns="0" tIns="0" rIns="0" bIns="0" rtlCol="0" anchor="ctr"/>
          <a:lstStyle/>
          <a:p>
            <a:pPr marL="0" indent="0">
              <a:lnSpc>
                <a:spcPct val="130000"/>
              </a:lnSpc>
              <a:buNone/>
            </a:pPr>
            <a:endParaRPr lang="en-US" sz="1150" dirty="0"/>
          </a:p>
        </p:txBody>
      </p:sp>
      <p:sp>
        <p:nvSpPr>
          <p:cNvPr id="40" name="Shape 38"/>
          <p:cNvSpPr/>
          <p:nvPr/>
        </p:nvSpPr>
        <p:spPr>
          <a:xfrm>
            <a:off x="548640" y="6446520"/>
            <a:ext cx="11064240" cy="0"/>
          </a:xfrm>
          <a:prstGeom prst="line">
            <a:avLst/>
          </a:prstGeom>
          <a:noFill/>
          <a:ln w="9525">
            <a:solidFill>
              <a:srgbClr val="E2E8F0"/>
            </a:solidFill>
            <a:prstDash val="solid"/>
          </a:ln>
        </p:spPr>
      </p:sp>
      <p:sp>
        <p:nvSpPr>
          <p:cNvPr id="41" name="Text 39"/>
          <p:cNvSpPr/>
          <p:nvPr/>
        </p:nvSpPr>
        <p:spPr>
          <a:xfrm>
            <a:off x="548640" y="6533992"/>
            <a:ext cx="8229600" cy="274320"/>
          </a:xfrm>
          <a:prstGeom prst="rect">
            <a:avLst/>
          </a:prstGeom>
          <a:noFill/>
          <a:ln/>
        </p:spPr>
        <p:txBody>
          <a:bodyPr wrap="square" lIns="0" tIns="0" rIns="0" bIns="0" rtlCol="0" anchor="ctr"/>
          <a:lstStyle/>
          <a:p>
            <a:pPr marL="0" indent="0" algn="l">
              <a:buNone/>
            </a:pPr>
            <a:r>
              <a:rPr lang="en-US" sz="900" dirty="0">
                <a:solidFill>
                  <a:srgbClr val="64748B"/>
                </a:solidFill>
                <a:latin typeface="Calibri" pitchFamily="34" charset="0"/>
                <a:ea typeface="Calibri" pitchFamily="34" charset="-122"/>
                <a:cs typeface="Calibri" pitchFamily="34" charset="-120"/>
              </a:rPr>
              <a:t>Neel Ghoshal  ·  M.S. Thesis Defense  ·  NC State University</a:t>
            </a:r>
            <a:endParaRPr lang="en-US" sz="900" dirty="0"/>
          </a:p>
        </p:txBody>
      </p:sp>
      <p:sp>
        <p:nvSpPr>
          <p:cNvPr id="42" name="Text 40"/>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64748B"/>
                </a:solidFill>
                <a:latin typeface="Calibri" pitchFamily="34" charset="0"/>
                <a:ea typeface="Calibri" pitchFamily="34" charset="-122"/>
                <a:cs typeface="Calibri" pitchFamily="34" charset="-120"/>
              </a:rPr>
              <a:t>29 / 30</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A2238"/>
        </a:solidFill>
        <a:effectLst/>
      </p:bgPr>
    </p:bg>
    <p:spTree>
      <p:nvGrpSpPr>
        <p:cNvPr id="1" name=""/>
        <p:cNvGrpSpPr/>
        <p:nvPr/>
      </p:nvGrpSpPr>
      <p:grpSpPr>
        <a:xfrm>
          <a:off x="0" y="0"/>
          <a:ext cx="0" cy="0"/>
          <a:chOff x="0" y="0"/>
          <a:chExt cx="0" cy="0"/>
        </a:xfrm>
      </p:grpSpPr>
      <p:sp>
        <p:nvSpPr>
          <p:cNvPr id="2" name="Shape 0"/>
          <p:cNvSpPr/>
          <p:nvPr/>
        </p:nvSpPr>
        <p:spPr>
          <a:xfrm>
            <a:off x="0" y="0"/>
            <a:ext cx="320040" cy="6858000"/>
          </a:xfrm>
          <a:prstGeom prst="rect">
            <a:avLst/>
          </a:prstGeom>
          <a:solidFill>
            <a:srgbClr val="CC0000"/>
          </a:solidFill>
          <a:ln w="12700">
            <a:solidFill>
              <a:srgbClr val="333333"/>
            </a:solidFill>
            <a:prstDash val="solid"/>
          </a:ln>
        </p:spPr>
      </p:sp>
      <p:sp>
        <p:nvSpPr>
          <p:cNvPr id="3" name="Text 1"/>
          <p:cNvSpPr/>
          <p:nvPr/>
        </p:nvSpPr>
        <p:spPr>
          <a:xfrm>
            <a:off x="822960" y="548640"/>
            <a:ext cx="7315200" cy="320040"/>
          </a:xfrm>
          <a:prstGeom prst="rect">
            <a:avLst/>
          </a:prstGeom>
          <a:noFill/>
          <a:ln/>
        </p:spPr>
        <p:txBody>
          <a:bodyPr wrap="square" lIns="0" tIns="0" rIns="0" bIns="0" rtlCol="0" anchor="ctr"/>
          <a:lstStyle/>
          <a:p>
            <a:pPr marL="0" indent="0">
              <a:buNone/>
            </a:pPr>
            <a:r>
              <a:rPr lang="en-US" sz="1100" b="1" kern="0" spc="600" dirty="0">
                <a:solidFill>
                  <a:srgbClr val="CC0000"/>
                </a:solidFill>
                <a:latin typeface="Calibri" pitchFamily="34" charset="0"/>
                <a:ea typeface="Calibri" pitchFamily="34" charset="-122"/>
                <a:cs typeface="Calibri" pitchFamily="34" charset="-120"/>
              </a:rPr>
              <a:t>CONCLUSION</a:t>
            </a:r>
            <a:endParaRPr lang="en-US" sz="1100" dirty="0"/>
          </a:p>
        </p:txBody>
      </p:sp>
      <p:sp>
        <p:nvSpPr>
          <p:cNvPr id="4" name="Text 2"/>
          <p:cNvSpPr/>
          <p:nvPr/>
        </p:nvSpPr>
        <p:spPr>
          <a:xfrm>
            <a:off x="822960" y="868680"/>
            <a:ext cx="10972800" cy="548640"/>
          </a:xfrm>
          <a:prstGeom prst="rect">
            <a:avLst/>
          </a:prstGeom>
          <a:noFill/>
          <a:ln/>
        </p:spPr>
        <p:txBody>
          <a:bodyPr wrap="square" lIns="0" tIns="0" rIns="0" bIns="0" rtlCol="0" anchor="ctr"/>
          <a:lstStyle/>
          <a:p>
            <a:pPr marL="0" indent="0">
              <a:buNone/>
            </a:pPr>
            <a:r>
              <a:rPr lang="en-US" sz="2600" b="1" dirty="0">
                <a:solidFill>
                  <a:srgbClr val="FFFFFF"/>
                </a:solidFill>
                <a:latin typeface="Calibri" pitchFamily="34" charset="0"/>
                <a:ea typeface="Calibri" pitchFamily="34" charset="-122"/>
                <a:cs typeface="Calibri" pitchFamily="34" charset="-120"/>
              </a:rPr>
              <a:t>What this thesis contributes, and where it goes next</a:t>
            </a:r>
            <a:endParaRPr lang="en-US" sz="2600" dirty="0"/>
          </a:p>
        </p:txBody>
      </p:sp>
      <p:sp>
        <p:nvSpPr>
          <p:cNvPr id="5" name="Shape 3"/>
          <p:cNvSpPr/>
          <p:nvPr/>
        </p:nvSpPr>
        <p:spPr>
          <a:xfrm>
            <a:off x="822960" y="1691640"/>
            <a:ext cx="10698480" cy="1234440"/>
          </a:xfrm>
          <a:prstGeom prst="rect">
            <a:avLst/>
          </a:prstGeom>
          <a:solidFill>
            <a:srgbClr val="0F1626"/>
          </a:solidFill>
          <a:ln w="12700">
            <a:solidFill>
              <a:srgbClr val="CC0000"/>
            </a:solidFill>
            <a:prstDash val="solid"/>
          </a:ln>
        </p:spPr>
      </p:sp>
      <p:sp>
        <p:nvSpPr>
          <p:cNvPr id="6" name="Text 4"/>
          <p:cNvSpPr/>
          <p:nvPr/>
        </p:nvSpPr>
        <p:spPr>
          <a:xfrm>
            <a:off x="1051560" y="1828800"/>
            <a:ext cx="10241280" cy="1005840"/>
          </a:xfrm>
          <a:prstGeom prst="rect">
            <a:avLst/>
          </a:prstGeom>
          <a:noFill/>
          <a:ln/>
        </p:spPr>
        <p:txBody>
          <a:bodyPr wrap="square" lIns="0" tIns="0" rIns="0" bIns="0" rtlCol="0" anchor="ctr"/>
          <a:lstStyle/>
          <a:p>
            <a:pPr marL="0" indent="0">
              <a:lnSpc>
                <a:spcPct val="130000"/>
              </a:lnSpc>
              <a:buNone/>
            </a:pPr>
            <a:r>
              <a:rPr lang="en-US" sz="1600" dirty="0">
                <a:solidFill>
                  <a:srgbClr val="FFFFFF"/>
                </a:solidFill>
                <a:latin typeface="Calibri" pitchFamily="34" charset="0"/>
                <a:ea typeface="Calibri" pitchFamily="34" charset="-122"/>
                <a:cs typeface="Calibri" pitchFamily="34" charset="-120"/>
              </a:rPr>
              <a:t>Source-level technical debt remediation does influence translated Rust quality, </a:t>
            </a:r>
            <a:r>
              <a:rPr lang="en-US" sz="1600" b="1" i="1" dirty="0">
                <a:solidFill>
                  <a:srgbClr val="FFFFFF"/>
                </a:solidFill>
                <a:latin typeface="Calibri" pitchFamily="34" charset="0"/>
                <a:ea typeface="Calibri" pitchFamily="34" charset="-122"/>
                <a:cs typeface="Calibri" pitchFamily="34" charset="-120"/>
              </a:rPr>
              <a:t>but the effect is strongly model-dependent and confined largely to safety-pressure and unused-code lints.</a:t>
            </a:r>
            <a:endParaRPr lang="en-US" sz="1600" dirty="0"/>
          </a:p>
        </p:txBody>
      </p:sp>
      <p:sp>
        <p:nvSpPr>
          <p:cNvPr id="7" name="Text 5"/>
          <p:cNvSpPr/>
          <p:nvPr/>
        </p:nvSpPr>
        <p:spPr>
          <a:xfrm>
            <a:off x="822960" y="3127248"/>
            <a:ext cx="4572000" cy="274320"/>
          </a:xfrm>
          <a:prstGeom prst="rect">
            <a:avLst/>
          </a:prstGeom>
          <a:noFill/>
          <a:ln/>
        </p:spPr>
        <p:txBody>
          <a:bodyPr wrap="square" lIns="0" tIns="0" rIns="0" bIns="0" rtlCol="0" anchor="ctr"/>
          <a:lstStyle/>
          <a:p>
            <a:pPr marL="0" indent="0">
              <a:buNone/>
            </a:pPr>
            <a:r>
              <a:rPr lang="en-US" sz="1000" b="1" kern="0" spc="500" dirty="0">
                <a:solidFill>
                  <a:srgbClr val="CC0000"/>
                </a:solidFill>
                <a:latin typeface="Calibri" pitchFamily="34" charset="0"/>
                <a:ea typeface="Calibri" pitchFamily="34" charset="-122"/>
                <a:cs typeface="Calibri" pitchFamily="34" charset="-120"/>
              </a:rPr>
              <a:t>FIVE TAKEAWAYS</a:t>
            </a:r>
            <a:endParaRPr lang="en-US" sz="1000" dirty="0"/>
          </a:p>
        </p:txBody>
      </p:sp>
      <p:sp>
        <p:nvSpPr>
          <p:cNvPr id="8" name="Shape 6"/>
          <p:cNvSpPr/>
          <p:nvPr/>
        </p:nvSpPr>
        <p:spPr>
          <a:xfrm>
            <a:off x="822960" y="3493008"/>
            <a:ext cx="256032" cy="256032"/>
          </a:xfrm>
          <a:prstGeom prst="ellipse">
            <a:avLst/>
          </a:prstGeom>
          <a:solidFill>
            <a:srgbClr val="CC0000"/>
          </a:solidFill>
          <a:ln w="12700">
            <a:solidFill>
              <a:srgbClr val="333333"/>
            </a:solidFill>
            <a:prstDash val="solid"/>
          </a:ln>
        </p:spPr>
      </p:sp>
      <p:sp>
        <p:nvSpPr>
          <p:cNvPr id="9" name="Text 7"/>
          <p:cNvSpPr/>
          <p:nvPr/>
        </p:nvSpPr>
        <p:spPr>
          <a:xfrm>
            <a:off x="1207008" y="3474720"/>
            <a:ext cx="5029200" cy="457200"/>
          </a:xfrm>
          <a:prstGeom prst="rect">
            <a:avLst/>
          </a:prstGeom>
          <a:noFill/>
          <a:ln/>
        </p:spPr>
        <p:txBody>
          <a:bodyPr wrap="square" lIns="0" tIns="0" rIns="0" bIns="0" rtlCol="0" anchor="ctr"/>
          <a:lstStyle/>
          <a:p>
            <a:pPr marL="0" indent="0">
              <a:lnSpc>
                <a:spcPct val="120000"/>
              </a:lnSpc>
              <a:buNone/>
            </a:pPr>
            <a:r>
              <a:rPr lang="en-US" sz="1100" dirty="0">
                <a:solidFill>
                  <a:srgbClr val="CADCFC"/>
                </a:solidFill>
                <a:latin typeface="Calibri" pitchFamily="34" charset="0"/>
                <a:ea typeface="Calibri" pitchFamily="34" charset="-122"/>
                <a:cs typeface="Calibri" pitchFamily="34" charset="-120"/>
              </a:rPr>
              <a:t>Remediation can substantially affect Rust lint outcomes, but direction is not uniform across translators.</a:t>
            </a:r>
            <a:endParaRPr lang="en-US" sz="1100" dirty="0"/>
          </a:p>
        </p:txBody>
      </p:sp>
      <p:sp>
        <p:nvSpPr>
          <p:cNvPr id="10" name="Shape 8"/>
          <p:cNvSpPr/>
          <p:nvPr/>
        </p:nvSpPr>
        <p:spPr>
          <a:xfrm>
            <a:off x="822960" y="4005072"/>
            <a:ext cx="256032" cy="256032"/>
          </a:xfrm>
          <a:prstGeom prst="ellipse">
            <a:avLst/>
          </a:prstGeom>
          <a:solidFill>
            <a:srgbClr val="CC0000"/>
          </a:solidFill>
          <a:ln w="12700">
            <a:solidFill>
              <a:srgbClr val="333333"/>
            </a:solidFill>
            <a:prstDash val="solid"/>
          </a:ln>
        </p:spPr>
      </p:sp>
      <p:sp>
        <p:nvSpPr>
          <p:cNvPr id="11" name="Text 9"/>
          <p:cNvSpPr/>
          <p:nvPr/>
        </p:nvSpPr>
        <p:spPr>
          <a:xfrm>
            <a:off x="1207008" y="3986784"/>
            <a:ext cx="5029200" cy="457200"/>
          </a:xfrm>
          <a:prstGeom prst="rect">
            <a:avLst/>
          </a:prstGeom>
          <a:noFill/>
          <a:ln/>
        </p:spPr>
        <p:txBody>
          <a:bodyPr wrap="square" lIns="0" tIns="0" rIns="0" bIns="0" rtlCol="0" anchor="ctr"/>
          <a:lstStyle/>
          <a:p>
            <a:pPr marL="0" indent="0">
              <a:lnSpc>
                <a:spcPct val="120000"/>
              </a:lnSpc>
              <a:buNone/>
            </a:pPr>
            <a:r>
              <a:rPr lang="en-US" sz="1100" dirty="0">
                <a:solidFill>
                  <a:srgbClr val="CADCFC"/>
                </a:solidFill>
                <a:latin typeface="Calibri" pitchFamily="34" charset="0"/>
                <a:ea typeface="Calibri" pitchFamily="34" charset="-122"/>
                <a:cs typeface="Calibri" pitchFamily="34" charset="-120"/>
              </a:rPr>
              <a:t>Safety-pressure and unused-code lints respond; target-language convention lints do not.</a:t>
            </a:r>
            <a:endParaRPr lang="en-US" sz="1100" dirty="0"/>
          </a:p>
        </p:txBody>
      </p:sp>
      <p:sp>
        <p:nvSpPr>
          <p:cNvPr id="12" name="Shape 10"/>
          <p:cNvSpPr/>
          <p:nvPr/>
        </p:nvSpPr>
        <p:spPr>
          <a:xfrm>
            <a:off x="822960" y="4517136"/>
            <a:ext cx="256032" cy="256032"/>
          </a:xfrm>
          <a:prstGeom prst="ellipse">
            <a:avLst/>
          </a:prstGeom>
          <a:solidFill>
            <a:srgbClr val="CC0000"/>
          </a:solidFill>
          <a:ln w="12700">
            <a:solidFill>
              <a:srgbClr val="333333"/>
            </a:solidFill>
            <a:prstDash val="solid"/>
          </a:ln>
        </p:spPr>
      </p:sp>
      <p:sp>
        <p:nvSpPr>
          <p:cNvPr id="13" name="Text 11"/>
          <p:cNvSpPr/>
          <p:nvPr/>
        </p:nvSpPr>
        <p:spPr>
          <a:xfrm>
            <a:off x="1207008" y="4498848"/>
            <a:ext cx="5029200" cy="457200"/>
          </a:xfrm>
          <a:prstGeom prst="rect">
            <a:avLst/>
          </a:prstGeom>
          <a:noFill/>
          <a:ln/>
        </p:spPr>
        <p:txBody>
          <a:bodyPr wrap="square" lIns="0" tIns="0" rIns="0" bIns="0" rtlCol="0" anchor="ctr"/>
          <a:lstStyle/>
          <a:p>
            <a:pPr marL="0" indent="0">
              <a:lnSpc>
                <a:spcPct val="120000"/>
              </a:lnSpc>
              <a:buNone/>
            </a:pPr>
            <a:r>
              <a:rPr lang="en-US" sz="1100" dirty="0">
                <a:solidFill>
                  <a:srgbClr val="CADCFC"/>
                </a:solidFill>
                <a:latin typeface="Calibri" pitchFamily="34" charset="0"/>
                <a:ea typeface="Calibri" pitchFamily="34" charset="-122"/>
                <a:cs typeface="Calibri" pitchFamily="34" charset="-120"/>
              </a:rPr>
              <a:t>Cross-quality trade-offs exist: external quality can improve while internal regresses.</a:t>
            </a:r>
            <a:endParaRPr lang="en-US" sz="1100" dirty="0"/>
          </a:p>
        </p:txBody>
      </p:sp>
      <p:sp>
        <p:nvSpPr>
          <p:cNvPr id="14" name="Shape 12"/>
          <p:cNvSpPr/>
          <p:nvPr/>
        </p:nvSpPr>
        <p:spPr>
          <a:xfrm>
            <a:off x="822960" y="5029200"/>
            <a:ext cx="256032" cy="256032"/>
          </a:xfrm>
          <a:prstGeom prst="ellipse">
            <a:avLst/>
          </a:prstGeom>
          <a:solidFill>
            <a:srgbClr val="CC0000"/>
          </a:solidFill>
          <a:ln w="12700">
            <a:solidFill>
              <a:srgbClr val="333333"/>
            </a:solidFill>
            <a:prstDash val="solid"/>
          </a:ln>
        </p:spPr>
      </p:sp>
      <p:sp>
        <p:nvSpPr>
          <p:cNvPr id="15" name="Text 13"/>
          <p:cNvSpPr/>
          <p:nvPr/>
        </p:nvSpPr>
        <p:spPr>
          <a:xfrm>
            <a:off x="1207008" y="5010912"/>
            <a:ext cx="5029200" cy="457200"/>
          </a:xfrm>
          <a:prstGeom prst="rect">
            <a:avLst/>
          </a:prstGeom>
          <a:noFill/>
          <a:ln/>
        </p:spPr>
        <p:txBody>
          <a:bodyPr wrap="square" lIns="0" tIns="0" rIns="0" bIns="0" rtlCol="0" anchor="ctr"/>
          <a:lstStyle/>
          <a:p>
            <a:pPr marL="0" indent="0">
              <a:lnSpc>
                <a:spcPct val="120000"/>
              </a:lnSpc>
              <a:buNone/>
            </a:pPr>
            <a:r>
              <a:rPr lang="en-US" sz="1100" dirty="0">
                <a:solidFill>
                  <a:srgbClr val="CADCFC"/>
                </a:solidFill>
                <a:latin typeface="Calibri" pitchFamily="34" charset="0"/>
                <a:ea typeface="Calibri" pitchFamily="34" charset="-122"/>
                <a:cs typeface="Calibri" pitchFamily="34" charset="-120"/>
              </a:rPr>
              <a:t>DeepSeek V3 shows the strongest and most consistent remediation lift.</a:t>
            </a:r>
            <a:endParaRPr lang="en-US" sz="1100" dirty="0"/>
          </a:p>
        </p:txBody>
      </p:sp>
      <p:sp>
        <p:nvSpPr>
          <p:cNvPr id="16" name="Shape 14"/>
          <p:cNvSpPr/>
          <p:nvPr/>
        </p:nvSpPr>
        <p:spPr>
          <a:xfrm>
            <a:off x="822960" y="5541264"/>
            <a:ext cx="256032" cy="256032"/>
          </a:xfrm>
          <a:prstGeom prst="ellipse">
            <a:avLst/>
          </a:prstGeom>
          <a:solidFill>
            <a:srgbClr val="CC0000"/>
          </a:solidFill>
          <a:ln w="12700">
            <a:solidFill>
              <a:srgbClr val="333333"/>
            </a:solidFill>
            <a:prstDash val="solid"/>
          </a:ln>
        </p:spPr>
      </p:sp>
      <p:sp>
        <p:nvSpPr>
          <p:cNvPr id="17" name="Text 15"/>
          <p:cNvSpPr/>
          <p:nvPr/>
        </p:nvSpPr>
        <p:spPr>
          <a:xfrm>
            <a:off x="1207008" y="5522976"/>
            <a:ext cx="5029200" cy="457200"/>
          </a:xfrm>
          <a:prstGeom prst="rect">
            <a:avLst/>
          </a:prstGeom>
          <a:noFill/>
          <a:ln/>
        </p:spPr>
        <p:txBody>
          <a:bodyPr wrap="square" lIns="0" tIns="0" rIns="0" bIns="0" rtlCol="0" anchor="ctr"/>
          <a:lstStyle/>
          <a:p>
            <a:pPr marL="0" indent="0">
              <a:lnSpc>
                <a:spcPct val="120000"/>
              </a:lnSpc>
              <a:buNone/>
            </a:pPr>
            <a:r>
              <a:rPr lang="en-US" sz="1100" dirty="0">
                <a:solidFill>
                  <a:srgbClr val="CADCFC"/>
                </a:solidFill>
                <a:latin typeface="Calibri" pitchFamily="34" charset="0"/>
                <a:ea typeface="Calibri" pitchFamily="34" charset="-122"/>
                <a:cs typeface="Calibri" pitchFamily="34" charset="-120"/>
              </a:rPr>
              <a:t>Pairwise dominance is weak; the effect depends on model and specific code instance.</a:t>
            </a:r>
            <a:endParaRPr lang="en-US" sz="1100" dirty="0"/>
          </a:p>
        </p:txBody>
      </p:sp>
      <p:sp>
        <p:nvSpPr>
          <p:cNvPr id="18" name="Text 16"/>
          <p:cNvSpPr/>
          <p:nvPr/>
        </p:nvSpPr>
        <p:spPr>
          <a:xfrm>
            <a:off x="6492240" y="3127248"/>
            <a:ext cx="4572000" cy="274320"/>
          </a:xfrm>
          <a:prstGeom prst="rect">
            <a:avLst/>
          </a:prstGeom>
          <a:noFill/>
          <a:ln/>
        </p:spPr>
        <p:txBody>
          <a:bodyPr wrap="square" lIns="0" tIns="0" rIns="0" bIns="0" rtlCol="0" anchor="ctr"/>
          <a:lstStyle/>
          <a:p>
            <a:pPr marL="0" indent="0">
              <a:buNone/>
            </a:pPr>
            <a:r>
              <a:rPr lang="en-US" sz="1000" b="1" kern="0" spc="500" dirty="0">
                <a:solidFill>
                  <a:srgbClr val="CC0000"/>
                </a:solidFill>
                <a:latin typeface="Calibri" pitchFamily="34" charset="0"/>
                <a:ea typeface="Calibri" pitchFamily="34" charset="-122"/>
                <a:cs typeface="Calibri" pitchFamily="34" charset="-120"/>
              </a:rPr>
              <a:t>FUTURE WORK</a:t>
            </a:r>
            <a:endParaRPr lang="en-US" sz="1000" dirty="0"/>
          </a:p>
        </p:txBody>
      </p:sp>
      <p:sp>
        <p:nvSpPr>
          <p:cNvPr id="19" name="Shape 17"/>
          <p:cNvSpPr/>
          <p:nvPr/>
        </p:nvSpPr>
        <p:spPr>
          <a:xfrm>
            <a:off x="6492240" y="3493008"/>
            <a:ext cx="5120640" cy="868680"/>
          </a:xfrm>
          <a:prstGeom prst="rect">
            <a:avLst/>
          </a:prstGeom>
          <a:solidFill>
            <a:srgbClr val="0F1626"/>
          </a:solidFill>
          <a:ln w="12700">
            <a:solidFill>
              <a:srgbClr val="2A3656"/>
            </a:solidFill>
            <a:prstDash val="solid"/>
          </a:ln>
        </p:spPr>
      </p:sp>
      <p:sp>
        <p:nvSpPr>
          <p:cNvPr id="20" name="Shape 18"/>
          <p:cNvSpPr/>
          <p:nvPr/>
        </p:nvSpPr>
        <p:spPr>
          <a:xfrm>
            <a:off x="6492240" y="3493008"/>
            <a:ext cx="73152" cy="868680"/>
          </a:xfrm>
          <a:prstGeom prst="rect">
            <a:avLst/>
          </a:prstGeom>
          <a:solidFill>
            <a:srgbClr val="CC0000"/>
          </a:solidFill>
          <a:ln w="12700">
            <a:solidFill>
              <a:srgbClr val="333333"/>
            </a:solidFill>
            <a:prstDash val="solid"/>
          </a:ln>
        </p:spPr>
      </p:sp>
      <p:sp>
        <p:nvSpPr>
          <p:cNvPr id="21" name="Text 19"/>
          <p:cNvSpPr/>
          <p:nvPr/>
        </p:nvSpPr>
        <p:spPr>
          <a:xfrm>
            <a:off x="6720840" y="3566160"/>
            <a:ext cx="1828800" cy="32004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Scale &amp; statistics</a:t>
            </a:r>
            <a:endParaRPr lang="en-US" sz="1300" dirty="0"/>
          </a:p>
        </p:txBody>
      </p:sp>
      <p:sp>
        <p:nvSpPr>
          <p:cNvPr id="22" name="Text 20"/>
          <p:cNvSpPr/>
          <p:nvPr/>
        </p:nvSpPr>
        <p:spPr>
          <a:xfrm>
            <a:off x="8595360" y="3566160"/>
            <a:ext cx="2834640" cy="749808"/>
          </a:xfrm>
          <a:prstGeom prst="rect">
            <a:avLst/>
          </a:prstGeom>
          <a:noFill/>
          <a:ln/>
        </p:spPr>
        <p:txBody>
          <a:bodyPr wrap="square" lIns="0" tIns="0" rIns="0" bIns="0" rtlCol="0" anchor="ctr"/>
          <a:lstStyle/>
          <a:p>
            <a:pPr marL="0" indent="0">
              <a:lnSpc>
                <a:spcPct val="125000"/>
              </a:lnSpc>
              <a:buNone/>
            </a:pPr>
            <a:r>
              <a:rPr lang="en-US" sz="1050" dirty="0">
                <a:solidFill>
                  <a:srgbClr val="B8C2D9"/>
                </a:solidFill>
                <a:latin typeface="Calibri" pitchFamily="34" charset="0"/>
                <a:ea typeface="Calibri" pitchFamily="34" charset="-122"/>
                <a:cs typeface="Calibri" pitchFamily="34" charset="-120"/>
              </a:rPr>
              <a:t>Larger samples; replace the fixed threshold with a calibrated statistical test.</a:t>
            </a:r>
            <a:endParaRPr lang="en-US" sz="1050" dirty="0"/>
          </a:p>
        </p:txBody>
      </p:sp>
      <p:sp>
        <p:nvSpPr>
          <p:cNvPr id="23" name="Shape 21"/>
          <p:cNvSpPr/>
          <p:nvPr/>
        </p:nvSpPr>
        <p:spPr>
          <a:xfrm>
            <a:off x="6492240" y="4453128"/>
            <a:ext cx="5120640" cy="868680"/>
          </a:xfrm>
          <a:prstGeom prst="rect">
            <a:avLst/>
          </a:prstGeom>
          <a:solidFill>
            <a:srgbClr val="0F1626"/>
          </a:solidFill>
          <a:ln w="12700">
            <a:solidFill>
              <a:srgbClr val="2A3656"/>
            </a:solidFill>
            <a:prstDash val="solid"/>
          </a:ln>
        </p:spPr>
      </p:sp>
      <p:sp>
        <p:nvSpPr>
          <p:cNvPr id="24" name="Shape 22"/>
          <p:cNvSpPr/>
          <p:nvPr/>
        </p:nvSpPr>
        <p:spPr>
          <a:xfrm>
            <a:off x="6492240" y="4453128"/>
            <a:ext cx="73152" cy="868680"/>
          </a:xfrm>
          <a:prstGeom prst="rect">
            <a:avLst/>
          </a:prstGeom>
          <a:solidFill>
            <a:srgbClr val="CC0000"/>
          </a:solidFill>
          <a:ln w="12700">
            <a:solidFill>
              <a:srgbClr val="333333"/>
            </a:solidFill>
            <a:prstDash val="solid"/>
          </a:ln>
        </p:spPr>
      </p:sp>
      <p:sp>
        <p:nvSpPr>
          <p:cNvPr id="25" name="Text 23"/>
          <p:cNvSpPr/>
          <p:nvPr/>
        </p:nvSpPr>
        <p:spPr>
          <a:xfrm>
            <a:off x="6720840" y="4526280"/>
            <a:ext cx="1828800" cy="32004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Project-level eval</a:t>
            </a:r>
            <a:endParaRPr lang="en-US" sz="1300" dirty="0"/>
          </a:p>
        </p:txBody>
      </p:sp>
      <p:sp>
        <p:nvSpPr>
          <p:cNvPr id="26" name="Text 24"/>
          <p:cNvSpPr/>
          <p:nvPr/>
        </p:nvSpPr>
        <p:spPr>
          <a:xfrm>
            <a:off x="8595360" y="4526280"/>
            <a:ext cx="2834640" cy="749808"/>
          </a:xfrm>
          <a:prstGeom prst="rect">
            <a:avLst/>
          </a:prstGeom>
          <a:noFill/>
          <a:ln/>
        </p:spPr>
        <p:txBody>
          <a:bodyPr wrap="square" lIns="0" tIns="0" rIns="0" bIns="0" rtlCol="0" anchor="ctr"/>
          <a:lstStyle/>
          <a:p>
            <a:pPr marL="0" indent="0">
              <a:lnSpc>
                <a:spcPct val="125000"/>
              </a:lnSpc>
              <a:buNone/>
            </a:pPr>
            <a:r>
              <a:rPr lang="en-US" sz="1050" dirty="0">
                <a:solidFill>
                  <a:srgbClr val="B8C2D9"/>
                </a:solidFill>
                <a:latin typeface="Calibri" pitchFamily="34" charset="0"/>
                <a:ea typeface="Calibri" pitchFamily="34" charset="-122"/>
                <a:cs typeface="Calibri" pitchFamily="34" charset="-120"/>
              </a:rPr>
              <a:t>Repository-level evaluation so Clippy reasons over cross-function behavior.</a:t>
            </a:r>
            <a:endParaRPr lang="en-US" sz="1050" dirty="0"/>
          </a:p>
        </p:txBody>
      </p:sp>
      <p:sp>
        <p:nvSpPr>
          <p:cNvPr id="31" name="Shape 29"/>
          <p:cNvSpPr/>
          <p:nvPr/>
        </p:nvSpPr>
        <p:spPr>
          <a:xfrm>
            <a:off x="822960" y="6080760"/>
            <a:ext cx="2743200" cy="0"/>
          </a:xfrm>
          <a:prstGeom prst="line">
            <a:avLst/>
          </a:prstGeom>
          <a:noFill/>
          <a:ln w="25400">
            <a:solidFill>
              <a:srgbClr val="CC0000"/>
            </a:solidFill>
            <a:prstDash val="solid"/>
          </a:ln>
        </p:spPr>
      </p:sp>
      <p:sp>
        <p:nvSpPr>
          <p:cNvPr id="32" name="Text 30"/>
          <p:cNvSpPr/>
          <p:nvPr/>
        </p:nvSpPr>
        <p:spPr>
          <a:xfrm>
            <a:off x="822960" y="6217920"/>
            <a:ext cx="7315200" cy="365760"/>
          </a:xfrm>
          <a:prstGeom prst="rect">
            <a:avLst/>
          </a:prstGeom>
          <a:noFill/>
          <a:ln/>
        </p:spPr>
        <p:txBody>
          <a:bodyPr wrap="square" lIns="0" tIns="0" rIns="0" bIns="0" rtlCol="0" anchor="ctr"/>
          <a:lstStyle/>
          <a:p>
            <a:pPr marL="0" indent="0">
              <a:buNone/>
            </a:pPr>
            <a:r>
              <a:rPr lang="en-US" sz="1800" b="1" i="1" dirty="0">
                <a:solidFill>
                  <a:srgbClr val="FFFFFF"/>
                </a:solidFill>
                <a:latin typeface="Calibri" pitchFamily="34" charset="0"/>
                <a:ea typeface="Calibri" pitchFamily="34" charset="-122"/>
                <a:cs typeface="Calibri" pitchFamily="34" charset="-120"/>
              </a:rPr>
              <a:t>Thank you </a:t>
            </a:r>
            <a:endParaRPr lang="en-US" sz="1800" dirty="0"/>
          </a:p>
        </p:txBody>
      </p:sp>
      <p:sp>
        <p:nvSpPr>
          <p:cNvPr id="33" name="Text 31"/>
          <p:cNvSpPr/>
          <p:nvPr/>
        </p:nvSpPr>
        <p:spPr>
          <a:xfrm>
            <a:off x="8229600" y="6291072"/>
            <a:ext cx="3383280" cy="320040"/>
          </a:xfrm>
          <a:prstGeom prst="rect">
            <a:avLst/>
          </a:prstGeom>
          <a:noFill/>
          <a:ln/>
        </p:spPr>
        <p:txBody>
          <a:bodyPr wrap="square" lIns="0" tIns="0" rIns="0" bIns="0" rtlCol="0" anchor="ctr"/>
          <a:lstStyle/>
          <a:p>
            <a:pPr marL="0" indent="0" algn="r">
              <a:buNone/>
            </a:pPr>
            <a:r>
              <a:rPr lang="en-US" sz="1200" dirty="0">
                <a:solidFill>
                  <a:srgbClr val="8A95B0"/>
                </a:solidFill>
                <a:latin typeface="Calibri" pitchFamily="34" charset="0"/>
                <a:ea typeface="Calibri" pitchFamily="34" charset="-122"/>
                <a:cs typeface="Calibri" pitchFamily="34" charset="-120"/>
              </a:rPr>
              <a:t>nghosha@ncsu.edu</a:t>
            </a:r>
            <a:endParaRPr lang="en-US" sz="1200" dirty="0"/>
          </a:p>
        </p:txBody>
      </p:sp>
      <p:sp>
        <p:nvSpPr>
          <p:cNvPr id="34" name="Text 32"/>
          <p:cNvSpPr/>
          <p:nvPr/>
        </p:nvSpPr>
        <p:spPr>
          <a:xfrm>
            <a:off x="10698480" y="6510528"/>
            <a:ext cx="914400" cy="274320"/>
          </a:xfrm>
          <a:prstGeom prst="rect">
            <a:avLst/>
          </a:prstGeom>
          <a:noFill/>
          <a:ln/>
        </p:spPr>
        <p:txBody>
          <a:bodyPr wrap="square" lIns="0" tIns="0" rIns="0" bIns="0" rtlCol="0" anchor="ctr"/>
          <a:lstStyle/>
          <a:p>
            <a:pPr marL="0" indent="0" algn="r">
              <a:buNone/>
            </a:pPr>
            <a:r>
              <a:rPr lang="en-US" sz="900" dirty="0">
                <a:solidFill>
                  <a:srgbClr val="8A95B0"/>
                </a:solidFill>
                <a:latin typeface="Calibri" pitchFamily="34" charset="0"/>
                <a:ea typeface="Calibri" pitchFamily="34" charset="-122"/>
                <a:cs typeface="Calibri" pitchFamily="34" charset="-120"/>
              </a:rPr>
              <a:t>30 / 30</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TotalTime>
  <Words>2923</Words>
  <Application>Microsoft Office PowerPoint</Application>
  <PresentationFormat>Widescreen</PresentationFormat>
  <Paragraphs>430</Paragraphs>
  <Slides>30</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Consolas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Investigating the Impact of Technical Debt Remediation on Code Translation Tasks</dc:title>
  <dc:subject>PptxGenJS Presentation</dc:subject>
  <dc:creator>Neel Ghoshal</dc:creator>
  <cp:lastModifiedBy>Neel Ghoshal</cp:lastModifiedBy>
  <cp:revision>2</cp:revision>
  <dcterms:created xsi:type="dcterms:W3CDTF">2026-05-18T03:06:48Z</dcterms:created>
  <dcterms:modified xsi:type="dcterms:W3CDTF">2026-05-18T12:36:54Z</dcterms:modified>
</cp:coreProperties>
</file>